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6"/>
  </p:notesMasterIdLst>
  <p:sldIdLst>
    <p:sldId id="256" r:id="rId2"/>
    <p:sldId id="296" r:id="rId3"/>
    <p:sldId id="310" r:id="rId4"/>
    <p:sldId id="311" r:id="rId5"/>
    <p:sldId id="295" r:id="rId6"/>
    <p:sldId id="297" r:id="rId7"/>
    <p:sldId id="298" r:id="rId8"/>
    <p:sldId id="299" r:id="rId9"/>
    <p:sldId id="300" r:id="rId10"/>
    <p:sldId id="294" r:id="rId11"/>
    <p:sldId id="301" r:id="rId12"/>
    <p:sldId id="283" r:id="rId13"/>
    <p:sldId id="293" r:id="rId14"/>
    <p:sldId id="258" r:id="rId15"/>
    <p:sldId id="302" r:id="rId16"/>
    <p:sldId id="284" r:id="rId17"/>
    <p:sldId id="260" r:id="rId18"/>
    <p:sldId id="259" r:id="rId19"/>
    <p:sldId id="261" r:id="rId20"/>
    <p:sldId id="290" r:id="rId21"/>
    <p:sldId id="304" r:id="rId22"/>
    <p:sldId id="270" r:id="rId23"/>
    <p:sldId id="263" r:id="rId24"/>
    <p:sldId id="291" r:id="rId25"/>
    <p:sldId id="264" r:id="rId26"/>
    <p:sldId id="282" r:id="rId27"/>
    <p:sldId id="305" r:id="rId28"/>
    <p:sldId id="312" r:id="rId29"/>
    <p:sldId id="271" r:id="rId30"/>
    <p:sldId id="307" r:id="rId31"/>
    <p:sldId id="286" r:id="rId32"/>
    <p:sldId id="267" r:id="rId33"/>
    <p:sldId id="274" r:id="rId34"/>
    <p:sldId id="273" r:id="rId35"/>
    <p:sldId id="272" r:id="rId36"/>
    <p:sldId id="313" r:id="rId37"/>
    <p:sldId id="306" r:id="rId38"/>
    <p:sldId id="268" r:id="rId39"/>
    <p:sldId id="308" r:id="rId40"/>
    <p:sldId id="279" r:id="rId41"/>
    <p:sldId id="288" r:id="rId42"/>
    <p:sldId id="314" r:id="rId43"/>
    <p:sldId id="309" r:id="rId44"/>
    <p:sldId id="315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5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rector\Desktop\nrega%20paper\nrega%20data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rector\Desktop\New%20Microsoft%20Office%20Excel%20Worksheet%20(2)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rector\Desktop\nrega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rector\Desktop\New%20Microsoft%20Office%20Excel%20Worksheet%20(2)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director\Desktop\New%20Microsoft%20Office%20Excel%20Worksheet%20(2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rector\Desktop\New%20Microsoft%20Office%20Excel%20Worksheet%20(2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rector\Desktop\New%20Microsoft%20Office%20Excel%20Worksheet%20(2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rector\Desktop\New%20Microsoft%20Office%20Excel%20Worksheet%20(2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rector\Desktop\nrega%20dat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rector\Desktop\New%20Microsoft%20Office%20Excel%20Worksheet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Total Number of Person Days for Women (in lakhs)</c:v>
                </c:pt>
              </c:strCache>
            </c:strRef>
          </c:tx>
          <c:cat>
            <c:strRef>
              <c:f>Sheet1!$A$2:$A$17</c:f>
              <c:strCache>
                <c:ptCount val="16"/>
                <c:pt idx="0">
                  <c:v>Rajasthan</c:v>
                </c:pt>
                <c:pt idx="1">
                  <c:v>Andhra Pradesh</c:v>
                </c:pt>
                <c:pt idx="2">
                  <c:v>Tamil Nadu</c:v>
                </c:pt>
                <c:pt idx="3">
                  <c:v>Madhya Pradesh</c:v>
                </c:pt>
                <c:pt idx="4">
                  <c:v>Uttar Pradesh</c:v>
                </c:pt>
                <c:pt idx="5">
                  <c:v>Bihar</c:v>
                </c:pt>
                <c:pt idx="6">
                  <c:v>West Bengal</c:v>
                </c:pt>
                <c:pt idx="7">
                  <c:v>Maharashtra</c:v>
                </c:pt>
                <c:pt idx="8">
                  <c:v>Karnataka</c:v>
                </c:pt>
                <c:pt idx="9">
                  <c:v>Gujarat</c:v>
                </c:pt>
                <c:pt idx="10">
                  <c:v>Kerala</c:v>
                </c:pt>
                <c:pt idx="11">
                  <c:v>Himachal Pradesh</c:v>
                </c:pt>
                <c:pt idx="12">
                  <c:v>Uttarakhand</c:v>
                </c:pt>
                <c:pt idx="13">
                  <c:v>Haryana</c:v>
                </c:pt>
                <c:pt idx="14">
                  <c:v>Punjab</c:v>
                </c:pt>
                <c:pt idx="15">
                  <c:v>Jammu and Kashmir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1725.82</c:v>
                </c:pt>
                <c:pt idx="1">
                  <c:v>1037.5</c:v>
                </c:pt>
                <c:pt idx="2">
                  <c:v>669.76</c:v>
                </c:pt>
                <c:pt idx="3">
                  <c:v>455.42999999999984</c:v>
                </c:pt>
                <c:pt idx="4">
                  <c:v>138.76999999999998</c:v>
                </c:pt>
                <c:pt idx="5">
                  <c:v>132.60999999999999</c:v>
                </c:pt>
                <c:pt idx="6">
                  <c:v>122.61</c:v>
                </c:pt>
                <c:pt idx="7">
                  <c:v>74.11999999999999</c:v>
                </c:pt>
                <c:pt idx="8">
                  <c:v>63.47</c:v>
                </c:pt>
                <c:pt idx="9">
                  <c:v>58.98</c:v>
                </c:pt>
                <c:pt idx="10">
                  <c:v>35.760000000000012</c:v>
                </c:pt>
                <c:pt idx="11">
                  <c:v>22.95999999999999</c:v>
                </c:pt>
                <c:pt idx="12">
                  <c:v>16.29</c:v>
                </c:pt>
                <c:pt idx="13">
                  <c:v>5.8199999999999985</c:v>
                </c:pt>
                <c:pt idx="14">
                  <c:v>2.9499999999999997</c:v>
                </c:pt>
                <c:pt idx="15">
                  <c:v>0.5900000000000003</c:v>
                </c:pt>
              </c:numCache>
            </c:numRef>
          </c:val>
        </c:ser>
        <c:axId val="53610368"/>
        <c:axId val="53611904"/>
      </c:barChart>
      <c:catAx>
        <c:axId val="53610368"/>
        <c:scaling>
          <c:orientation val="minMax"/>
        </c:scaling>
        <c:axPos val="l"/>
        <c:tickLblPos val="nextTo"/>
        <c:crossAx val="53611904"/>
        <c:crosses val="autoZero"/>
        <c:auto val="1"/>
        <c:lblAlgn val="ctr"/>
        <c:lblOffset val="100"/>
      </c:catAx>
      <c:valAx>
        <c:axId val="53611904"/>
        <c:scaling>
          <c:orientation val="minMax"/>
        </c:scaling>
        <c:axPos val="b"/>
        <c:majorGridlines/>
        <c:numFmt formatCode="General" sourceLinked="1"/>
        <c:tickLblPos val="nextTo"/>
        <c:crossAx val="5361036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Sheet1!$B$133</c:f>
              <c:strCache>
                <c:ptCount val="1"/>
                <c:pt idx="0">
                  <c:v>Average wage paid 2007-8 Sirohi (selected blocks)</c:v>
                </c:pt>
              </c:strCache>
            </c:strRef>
          </c:tx>
          <c:cat>
            <c:numRef>
              <c:f>Sheet1!$A$134:$A$144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Sheet1!$B$134:$B$144</c:f>
              <c:numCache>
                <c:formatCode>General</c:formatCode>
                <c:ptCount val="11"/>
                <c:pt idx="0">
                  <c:v>58</c:v>
                </c:pt>
                <c:pt idx="1">
                  <c:v>62</c:v>
                </c:pt>
                <c:pt idx="2">
                  <c:v>57</c:v>
                </c:pt>
                <c:pt idx="3">
                  <c:v>55</c:v>
                </c:pt>
                <c:pt idx="4">
                  <c:v>54</c:v>
                </c:pt>
                <c:pt idx="5">
                  <c:v>69</c:v>
                </c:pt>
                <c:pt idx="6">
                  <c:v>66</c:v>
                </c:pt>
                <c:pt idx="7">
                  <c:v>62</c:v>
                </c:pt>
                <c:pt idx="8">
                  <c:v>55</c:v>
                </c:pt>
                <c:pt idx="9">
                  <c:v>59</c:v>
                </c:pt>
                <c:pt idx="10">
                  <c:v>58</c:v>
                </c:pt>
              </c:numCache>
            </c:numRef>
          </c:val>
        </c:ser>
        <c:axId val="58069760"/>
        <c:axId val="58071296"/>
      </c:barChart>
      <c:catAx>
        <c:axId val="58069760"/>
        <c:scaling>
          <c:orientation val="minMax"/>
        </c:scaling>
        <c:axPos val="l"/>
        <c:numFmt formatCode="General" sourceLinked="1"/>
        <c:tickLblPos val="nextTo"/>
        <c:crossAx val="58071296"/>
        <c:crosses val="autoZero"/>
        <c:auto val="1"/>
        <c:lblAlgn val="ctr"/>
        <c:lblOffset val="100"/>
      </c:catAx>
      <c:valAx>
        <c:axId val="58071296"/>
        <c:scaling>
          <c:orientation val="minMax"/>
        </c:scaling>
        <c:axPos val="b"/>
        <c:majorGridlines/>
        <c:numFmt formatCode="General" sourceLinked="1"/>
        <c:tickLblPos val="nextTo"/>
        <c:crossAx val="5806976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/>
      <c:lineChart>
        <c:grouping val="standard"/>
        <c:ser>
          <c:idx val="0"/>
          <c:order val="0"/>
          <c:tx>
            <c:strRef>
              <c:f>Sheet1!$B$165</c:f>
              <c:strCache>
                <c:ptCount val="1"/>
                <c:pt idx="0">
                  <c:v>average wage Sirohi</c:v>
                </c:pt>
              </c:strCache>
            </c:strRef>
          </c:tx>
          <c:marker>
            <c:symbol val="none"/>
          </c:marker>
          <c:cat>
            <c:strRef>
              <c:f>Sheet1!$A$166:$A$169</c:f>
              <c:strCache>
                <c:ptCount val="4"/>
                <c:pt idx="0">
                  <c:v>2006-7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</c:strCache>
            </c:strRef>
          </c:cat>
          <c:val>
            <c:numRef>
              <c:f>Sheet1!$B$166:$B$169</c:f>
              <c:numCache>
                <c:formatCode>General</c:formatCode>
                <c:ptCount val="4"/>
                <c:pt idx="0">
                  <c:v>50</c:v>
                </c:pt>
                <c:pt idx="1">
                  <c:v>59</c:v>
                </c:pt>
                <c:pt idx="2">
                  <c:v>75</c:v>
                </c:pt>
                <c:pt idx="3">
                  <c:v>79</c:v>
                </c:pt>
              </c:numCache>
            </c:numRef>
          </c:val>
        </c:ser>
        <c:marker val="1"/>
        <c:axId val="58104064"/>
        <c:axId val="58118144"/>
      </c:lineChart>
      <c:catAx>
        <c:axId val="58104064"/>
        <c:scaling>
          <c:orientation val="minMax"/>
        </c:scaling>
        <c:axPos val="b"/>
        <c:tickLblPos val="nextTo"/>
        <c:crossAx val="58118144"/>
        <c:crosses val="autoZero"/>
        <c:auto val="1"/>
        <c:lblAlgn val="ctr"/>
        <c:lblOffset val="100"/>
      </c:catAx>
      <c:valAx>
        <c:axId val="58118144"/>
        <c:scaling>
          <c:orientation val="minMax"/>
        </c:scaling>
        <c:axPos val="l"/>
        <c:majorGridlines/>
        <c:numFmt formatCode="General" sourceLinked="1"/>
        <c:tickLblPos val="nextTo"/>
        <c:crossAx val="5810406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Sheet1!$B$42</c:f>
              <c:strCache>
                <c:ptCount val="1"/>
                <c:pt idx="0">
                  <c:v>Female share of total person days (percentage) 2007</c:v>
                </c:pt>
              </c:strCache>
            </c:strRef>
          </c:tx>
          <c:cat>
            <c:strRef>
              <c:f>Sheet1!$A$43:$A$68</c:f>
              <c:strCache>
                <c:ptCount val="26"/>
                <c:pt idx="0">
                  <c:v>TAMIL NADU </c:v>
                </c:pt>
                <c:pt idx="1">
                  <c:v>TRIPURA </c:v>
                </c:pt>
                <c:pt idx="2">
                  <c:v>RAJASTHAN </c:v>
                </c:pt>
                <c:pt idx="3">
                  <c:v>KERALA </c:v>
                </c:pt>
                <c:pt idx="4">
                  <c:v>ANDHRA PRADESH </c:v>
                </c:pt>
                <c:pt idx="5">
                  <c:v>GUJARAT </c:v>
                </c:pt>
                <c:pt idx="6">
                  <c:v>KARNATAKA </c:v>
                </c:pt>
                <c:pt idx="7">
                  <c:v>MANIPUR </c:v>
                </c:pt>
                <c:pt idx="8">
                  <c:v>MADHYA PRADESH </c:v>
                </c:pt>
                <c:pt idx="9">
                  <c:v>CHHATTISGARH </c:v>
                </c:pt>
                <c:pt idx="10">
                  <c:v>JHARKHAND </c:v>
                </c:pt>
                <c:pt idx="11">
                  <c:v>MAHARASHTRA </c:v>
                </c:pt>
                <c:pt idx="12">
                  <c:v>PUNJAB </c:v>
                </c:pt>
                <c:pt idx="13">
                  <c:v>ORISSA </c:v>
                </c:pt>
                <c:pt idx="14">
                  <c:v>MIZORAM </c:v>
                </c:pt>
                <c:pt idx="15">
                  <c:v>ASSAM </c:v>
                </c:pt>
                <c:pt idx="16">
                  <c:v>ARUNACHAL PRADESH </c:v>
                </c:pt>
                <c:pt idx="17">
                  <c:v>HARYANA </c:v>
                </c:pt>
                <c:pt idx="18">
                  <c:v>UTTARAKHAND </c:v>
                </c:pt>
                <c:pt idx="19">
                  <c:v>NAGALAND </c:v>
                </c:pt>
                <c:pt idx="20">
                  <c:v>SIKKIM </c:v>
                </c:pt>
                <c:pt idx="21">
                  <c:v>WEST BENGAL </c:v>
                </c:pt>
                <c:pt idx="22">
                  <c:v>BIHAR </c:v>
                </c:pt>
                <c:pt idx="23">
                  <c:v>UTTAR PRADESH </c:v>
                </c:pt>
                <c:pt idx="24">
                  <c:v>HIMACHAL PRADESH </c:v>
                </c:pt>
                <c:pt idx="25">
                  <c:v>JAMMU AND KASHMIR </c:v>
                </c:pt>
              </c:strCache>
            </c:strRef>
          </c:cat>
          <c:val>
            <c:numRef>
              <c:f>Sheet1!$B$43:$B$68</c:f>
              <c:numCache>
                <c:formatCode>General</c:formatCode>
                <c:ptCount val="26"/>
                <c:pt idx="0">
                  <c:v>82</c:v>
                </c:pt>
                <c:pt idx="1">
                  <c:v>76</c:v>
                </c:pt>
                <c:pt idx="2">
                  <c:v>68</c:v>
                </c:pt>
                <c:pt idx="3">
                  <c:v>66</c:v>
                </c:pt>
                <c:pt idx="4">
                  <c:v>55</c:v>
                </c:pt>
                <c:pt idx="5">
                  <c:v>51</c:v>
                </c:pt>
                <c:pt idx="6">
                  <c:v>51</c:v>
                </c:pt>
                <c:pt idx="7">
                  <c:v>51</c:v>
                </c:pt>
                <c:pt idx="8">
                  <c:v>44</c:v>
                </c:pt>
                <c:pt idx="9">
                  <c:v>40</c:v>
                </c:pt>
                <c:pt idx="10">
                  <c:v>40</c:v>
                </c:pt>
                <c:pt idx="11">
                  <c:v>38</c:v>
                </c:pt>
                <c:pt idx="12">
                  <c:v>38</c:v>
                </c:pt>
                <c:pt idx="13">
                  <c:v>36</c:v>
                </c:pt>
                <c:pt idx="14">
                  <c:v>34</c:v>
                </c:pt>
                <c:pt idx="15">
                  <c:v>32</c:v>
                </c:pt>
                <c:pt idx="16">
                  <c:v>31</c:v>
                </c:pt>
                <c:pt idx="17">
                  <c:v>31</c:v>
                </c:pt>
                <c:pt idx="18">
                  <c:v>31</c:v>
                </c:pt>
                <c:pt idx="19">
                  <c:v>30</c:v>
                </c:pt>
                <c:pt idx="20">
                  <c:v>25</c:v>
                </c:pt>
                <c:pt idx="21">
                  <c:v>19</c:v>
                </c:pt>
                <c:pt idx="22">
                  <c:v>18</c:v>
                </c:pt>
                <c:pt idx="23">
                  <c:v>17</c:v>
                </c:pt>
                <c:pt idx="24">
                  <c:v>13</c:v>
                </c:pt>
                <c:pt idx="25">
                  <c:v>5</c:v>
                </c:pt>
              </c:numCache>
            </c:numRef>
          </c:val>
        </c:ser>
        <c:axId val="53411200"/>
        <c:axId val="57414784"/>
      </c:barChart>
      <c:catAx>
        <c:axId val="53411200"/>
        <c:scaling>
          <c:orientation val="minMax"/>
        </c:scaling>
        <c:axPos val="l"/>
        <c:tickLblPos val="nextTo"/>
        <c:crossAx val="57414784"/>
        <c:crosses val="autoZero"/>
        <c:auto val="1"/>
        <c:lblAlgn val="ctr"/>
        <c:lblOffset val="100"/>
      </c:catAx>
      <c:valAx>
        <c:axId val="57414784"/>
        <c:scaling>
          <c:orientation val="minMax"/>
        </c:scaling>
        <c:axPos val="b"/>
        <c:majorGridlines/>
        <c:numFmt formatCode="General" sourceLinked="1"/>
        <c:tickLblPos val="nextTo"/>
        <c:crossAx val="5341120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Sheet1!$B$22</c:f>
              <c:strCache>
                <c:ptCount val="1"/>
                <c:pt idx="0">
                  <c:v>Share of Person days for Women (%) 2008-9</c:v>
                </c:pt>
              </c:strCache>
            </c:strRef>
          </c:tx>
          <c:cat>
            <c:strRef>
              <c:f>Sheet1!$A$23:$A$35</c:f>
              <c:strCache>
                <c:ptCount val="13"/>
                <c:pt idx="0">
                  <c:v>KERALA</c:v>
                </c:pt>
                <c:pt idx="1">
                  <c:v>TAMIL NADU</c:v>
                </c:pt>
                <c:pt idx="2">
                  <c:v>RAJASTHAN</c:v>
                </c:pt>
                <c:pt idx="3">
                  <c:v>ANDHRA</c:v>
                </c:pt>
                <c:pt idx="4">
                  <c:v>KARNATAKA</c:v>
                </c:pt>
                <c:pt idx="5">
                  <c:v>MAHARASHTRA</c:v>
                </c:pt>
                <c:pt idx="6">
                  <c:v>MP</c:v>
                </c:pt>
                <c:pt idx="7">
                  <c:v>ORISSA</c:v>
                </c:pt>
                <c:pt idx="8">
                  <c:v>HIMACHAL</c:v>
                </c:pt>
                <c:pt idx="9">
                  <c:v>GUJARAT</c:v>
                </c:pt>
                <c:pt idx="10">
                  <c:v>BIHAR</c:v>
                </c:pt>
                <c:pt idx="11">
                  <c:v>WEST BENGAL</c:v>
                </c:pt>
                <c:pt idx="12">
                  <c:v>J&amp;K</c:v>
                </c:pt>
              </c:strCache>
            </c:strRef>
          </c:cat>
          <c:val>
            <c:numRef>
              <c:f>Sheet1!$B$23:$B$35</c:f>
              <c:numCache>
                <c:formatCode>General</c:formatCode>
                <c:ptCount val="13"/>
                <c:pt idx="0">
                  <c:v>85</c:v>
                </c:pt>
                <c:pt idx="1">
                  <c:v>79</c:v>
                </c:pt>
                <c:pt idx="2">
                  <c:v>70</c:v>
                </c:pt>
                <c:pt idx="3">
                  <c:v>59</c:v>
                </c:pt>
                <c:pt idx="4">
                  <c:v>46</c:v>
                </c:pt>
                <c:pt idx="5">
                  <c:v>42</c:v>
                </c:pt>
                <c:pt idx="6">
                  <c:v>40</c:v>
                </c:pt>
                <c:pt idx="7">
                  <c:v>40</c:v>
                </c:pt>
                <c:pt idx="8">
                  <c:v>35</c:v>
                </c:pt>
                <c:pt idx="9">
                  <c:v>35</c:v>
                </c:pt>
                <c:pt idx="10">
                  <c:v>32</c:v>
                </c:pt>
                <c:pt idx="11">
                  <c:v>23</c:v>
                </c:pt>
                <c:pt idx="12">
                  <c:v>3</c:v>
                </c:pt>
              </c:numCache>
            </c:numRef>
          </c:val>
        </c:ser>
        <c:axId val="57430400"/>
        <c:axId val="57431936"/>
      </c:barChart>
      <c:catAx>
        <c:axId val="57430400"/>
        <c:scaling>
          <c:orientation val="minMax"/>
        </c:scaling>
        <c:axPos val="l"/>
        <c:tickLblPos val="nextTo"/>
        <c:crossAx val="57431936"/>
        <c:crosses val="autoZero"/>
        <c:auto val="1"/>
        <c:lblAlgn val="ctr"/>
        <c:lblOffset val="100"/>
      </c:catAx>
      <c:valAx>
        <c:axId val="57431936"/>
        <c:scaling>
          <c:orientation val="minMax"/>
        </c:scaling>
        <c:axPos val="b"/>
        <c:majorGridlines/>
        <c:numFmt formatCode="General" sourceLinked="1"/>
        <c:tickLblPos val="nextTo"/>
        <c:crossAx val="57430400"/>
        <c:crosses val="autoZero"/>
        <c:crossBetween val="between"/>
      </c:valAx>
    </c:plotArea>
    <c:legend>
      <c:legendPos val="r"/>
      <c:layout/>
    </c:legend>
    <c:plotVisOnly val="1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Sheet1!$B$90</c:f>
              <c:strCache>
                <c:ptCount val="1"/>
                <c:pt idx="0">
                  <c:v>2008-9</c:v>
                </c:pt>
              </c:strCache>
            </c:strRef>
          </c:tx>
          <c:cat>
            <c:strRef>
              <c:f>Sheet1!$A$91:$A$94</c:f>
              <c:strCache>
                <c:ptCount val="4"/>
                <c:pt idx="0">
                  <c:v>Idukki</c:v>
                </c:pt>
                <c:pt idx="1">
                  <c:v>Kasargod</c:v>
                </c:pt>
                <c:pt idx="2">
                  <c:v>Palakkad</c:v>
                </c:pt>
                <c:pt idx="3">
                  <c:v>Wayanad</c:v>
                </c:pt>
              </c:strCache>
            </c:strRef>
          </c:cat>
          <c:val>
            <c:numRef>
              <c:f>Sheet1!$B$91:$B$94</c:f>
              <c:numCache>
                <c:formatCode>General</c:formatCode>
                <c:ptCount val="4"/>
                <c:pt idx="0">
                  <c:v>90</c:v>
                </c:pt>
                <c:pt idx="1">
                  <c:v>79</c:v>
                </c:pt>
                <c:pt idx="2">
                  <c:v>69</c:v>
                </c:pt>
                <c:pt idx="3">
                  <c:v>70</c:v>
                </c:pt>
              </c:numCache>
            </c:numRef>
          </c:val>
        </c:ser>
        <c:axId val="57459456"/>
        <c:axId val="57460992"/>
      </c:barChart>
      <c:catAx>
        <c:axId val="57459456"/>
        <c:scaling>
          <c:orientation val="minMax"/>
        </c:scaling>
        <c:axPos val="l"/>
        <c:tickLblPos val="nextTo"/>
        <c:crossAx val="57460992"/>
        <c:crosses val="autoZero"/>
        <c:auto val="1"/>
        <c:lblAlgn val="ctr"/>
        <c:lblOffset val="100"/>
      </c:catAx>
      <c:valAx>
        <c:axId val="57460992"/>
        <c:scaling>
          <c:orientation val="minMax"/>
        </c:scaling>
        <c:axPos val="b"/>
        <c:majorGridlines/>
        <c:numFmt formatCode="General" sourceLinked="1"/>
        <c:tickLblPos val="nextTo"/>
        <c:crossAx val="5745945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Sheet1!$B$72</c:f>
              <c:strCache>
                <c:ptCount val="1"/>
                <c:pt idx="0">
                  <c:v>Palakkad: No of women/ total individual applicants </c:v>
                </c:pt>
              </c:strCache>
            </c:strRef>
          </c:tx>
          <c:cat>
            <c:strRef>
              <c:f>Sheet1!$A$73:$A$85</c:f>
              <c:strCache>
                <c:ptCount val="13"/>
                <c:pt idx="0">
                  <c:v>Alathur</c:v>
                </c:pt>
                <c:pt idx="1">
                  <c:v>Attappady</c:v>
                </c:pt>
                <c:pt idx="2">
                  <c:v>Chittur</c:v>
                </c:pt>
                <c:pt idx="3">
                  <c:v>Kollengode</c:v>
                </c:pt>
                <c:pt idx="4">
                  <c:v>Kuzhalmannam</c:v>
                </c:pt>
                <c:pt idx="5">
                  <c:v>Malampuzha</c:v>
                </c:pt>
                <c:pt idx="6">
                  <c:v>Mannarkkad</c:v>
                </c:pt>
                <c:pt idx="7">
                  <c:v>Nemmara</c:v>
                </c:pt>
                <c:pt idx="8">
                  <c:v>Ottappalam</c:v>
                </c:pt>
                <c:pt idx="9">
                  <c:v>Palakkad</c:v>
                </c:pt>
                <c:pt idx="10">
                  <c:v>Pattambi</c:v>
                </c:pt>
                <c:pt idx="11">
                  <c:v>S.K.Puram</c:v>
                </c:pt>
                <c:pt idx="12">
                  <c:v>Thrithala</c:v>
                </c:pt>
              </c:strCache>
            </c:strRef>
          </c:cat>
          <c:val>
            <c:numRef>
              <c:f>Sheet1!$B$73:$B$85</c:f>
              <c:numCache>
                <c:formatCode>General</c:formatCode>
                <c:ptCount val="13"/>
                <c:pt idx="0">
                  <c:v>0.94000000000000061</c:v>
                </c:pt>
                <c:pt idx="1">
                  <c:v>0.68</c:v>
                </c:pt>
                <c:pt idx="2">
                  <c:v>0.89</c:v>
                </c:pt>
                <c:pt idx="3">
                  <c:v>0.64000000000000168</c:v>
                </c:pt>
                <c:pt idx="4">
                  <c:v>0.82000000000000062</c:v>
                </c:pt>
                <c:pt idx="5">
                  <c:v>0.87000000000000144</c:v>
                </c:pt>
                <c:pt idx="6">
                  <c:v>0.86000000000000065</c:v>
                </c:pt>
                <c:pt idx="7">
                  <c:v>0.89</c:v>
                </c:pt>
                <c:pt idx="8">
                  <c:v>0.89</c:v>
                </c:pt>
                <c:pt idx="9">
                  <c:v>0.93</c:v>
                </c:pt>
                <c:pt idx="10">
                  <c:v>0.83000000000000063</c:v>
                </c:pt>
                <c:pt idx="11">
                  <c:v>0.95000000000000062</c:v>
                </c:pt>
                <c:pt idx="12">
                  <c:v>0.91</c:v>
                </c:pt>
              </c:numCache>
            </c:numRef>
          </c:val>
        </c:ser>
        <c:axId val="57945472"/>
        <c:axId val="57951360"/>
      </c:barChart>
      <c:catAx>
        <c:axId val="57945472"/>
        <c:scaling>
          <c:orientation val="minMax"/>
        </c:scaling>
        <c:axPos val="l"/>
        <c:tickLblPos val="nextTo"/>
        <c:crossAx val="57951360"/>
        <c:crosses val="autoZero"/>
        <c:auto val="1"/>
        <c:lblAlgn val="ctr"/>
        <c:lblOffset val="100"/>
      </c:catAx>
      <c:valAx>
        <c:axId val="57951360"/>
        <c:scaling>
          <c:orientation val="minMax"/>
        </c:scaling>
        <c:axPos val="b"/>
        <c:majorGridlines/>
        <c:numFmt formatCode="General" sourceLinked="1"/>
        <c:tickLblPos val="nextTo"/>
        <c:crossAx val="5794547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clustered"/>
        <c:ser>
          <c:idx val="0"/>
          <c:order val="0"/>
          <c:tx>
            <c:strRef>
              <c:f>Sheet1!$A$104</c:f>
              <c:strCache>
                <c:ptCount val="1"/>
                <c:pt idx="0">
                  <c:v>Chamba</c:v>
                </c:pt>
              </c:strCache>
            </c:strRef>
          </c:tx>
          <c:cat>
            <c:strRef>
              <c:f>Sheet1!$B$103:$C$103</c:f>
              <c:strCache>
                <c:ptCount val="2"/>
                <c:pt idx="0">
                  <c:v>2007-8</c:v>
                </c:pt>
                <c:pt idx="1">
                  <c:v>2008-9</c:v>
                </c:pt>
              </c:strCache>
            </c:strRef>
          </c:cat>
          <c:val>
            <c:numRef>
              <c:f>Sheet1!$B$104:$C$104</c:f>
              <c:numCache>
                <c:formatCode>General</c:formatCode>
                <c:ptCount val="2"/>
                <c:pt idx="0">
                  <c:v>34</c:v>
                </c:pt>
                <c:pt idx="1">
                  <c:v>22</c:v>
                </c:pt>
              </c:numCache>
            </c:numRef>
          </c:val>
        </c:ser>
        <c:ser>
          <c:idx val="1"/>
          <c:order val="1"/>
          <c:tx>
            <c:strRef>
              <c:f>Sheet1!$A$105</c:f>
              <c:strCache>
                <c:ptCount val="1"/>
                <c:pt idx="0">
                  <c:v>Sirmour</c:v>
                </c:pt>
              </c:strCache>
            </c:strRef>
          </c:tx>
          <c:cat>
            <c:strRef>
              <c:f>Sheet1!$B$103:$C$103</c:f>
              <c:strCache>
                <c:ptCount val="2"/>
                <c:pt idx="0">
                  <c:v>2007-8</c:v>
                </c:pt>
                <c:pt idx="1">
                  <c:v>2008-9</c:v>
                </c:pt>
              </c:strCache>
            </c:strRef>
          </c:cat>
          <c:val>
            <c:numRef>
              <c:f>Sheet1!$B$105:$C$105</c:f>
              <c:numCache>
                <c:formatCode>General</c:formatCode>
                <c:ptCount val="2"/>
                <c:pt idx="0">
                  <c:v>2</c:v>
                </c:pt>
                <c:pt idx="1">
                  <c:v>4</c:v>
                </c:pt>
              </c:numCache>
            </c:numRef>
          </c:val>
        </c:ser>
        <c:axId val="57991552"/>
        <c:axId val="57993088"/>
      </c:barChart>
      <c:catAx>
        <c:axId val="57991552"/>
        <c:scaling>
          <c:orientation val="minMax"/>
        </c:scaling>
        <c:axPos val="l"/>
        <c:tickLblPos val="nextTo"/>
        <c:crossAx val="57993088"/>
        <c:crosses val="autoZero"/>
        <c:auto val="1"/>
        <c:lblAlgn val="ctr"/>
        <c:lblOffset val="100"/>
      </c:catAx>
      <c:valAx>
        <c:axId val="57993088"/>
        <c:scaling>
          <c:orientation val="minMax"/>
        </c:scaling>
        <c:axPos val="b"/>
        <c:majorGridlines/>
        <c:numFmt formatCode="General" sourceLinked="1"/>
        <c:tickLblPos val="nextTo"/>
        <c:crossAx val="5799155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of women's share in employment generated (lakh persondays)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Banswara</c:v>
                </c:pt>
                <c:pt idx="1">
                  <c:v>Dungarpur</c:v>
                </c:pt>
                <c:pt idx="2">
                  <c:v>Jhalawar</c:v>
                </c:pt>
                <c:pt idx="3">
                  <c:v>Karauli</c:v>
                </c:pt>
                <c:pt idx="4">
                  <c:v>Sirohi</c:v>
                </c:pt>
                <c:pt idx="5">
                  <c:v>Udaipur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67.819999999999993</c:v>
                </c:pt>
                <c:pt idx="1">
                  <c:v>77.19</c:v>
                </c:pt>
                <c:pt idx="2">
                  <c:v>72</c:v>
                </c:pt>
                <c:pt idx="3">
                  <c:v>61.05</c:v>
                </c:pt>
                <c:pt idx="4">
                  <c:v>68.679999999999978</c:v>
                </c:pt>
                <c:pt idx="5">
                  <c:v>63.74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Banswara</c:v>
                </c:pt>
                <c:pt idx="1">
                  <c:v>Dungarpur</c:v>
                </c:pt>
                <c:pt idx="2">
                  <c:v>Jhalawar</c:v>
                </c:pt>
                <c:pt idx="3">
                  <c:v>Karauli</c:v>
                </c:pt>
                <c:pt idx="4">
                  <c:v>Sirohi</c:v>
                </c:pt>
                <c:pt idx="5">
                  <c:v>Udaipur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Banswara</c:v>
                </c:pt>
                <c:pt idx="1">
                  <c:v>Dungarpur</c:v>
                </c:pt>
                <c:pt idx="2">
                  <c:v>Jhalawar</c:v>
                </c:pt>
                <c:pt idx="3">
                  <c:v>Karauli</c:v>
                </c:pt>
                <c:pt idx="4">
                  <c:v>Sirohi</c:v>
                </c:pt>
                <c:pt idx="5">
                  <c:v>Udaipur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</c:ser>
        <c:overlap val="100"/>
        <c:axId val="60789120"/>
        <c:axId val="60790656"/>
      </c:barChart>
      <c:catAx>
        <c:axId val="60789120"/>
        <c:scaling>
          <c:orientation val="minMax"/>
        </c:scaling>
        <c:axPos val="l"/>
        <c:tickLblPos val="nextTo"/>
        <c:crossAx val="60790656"/>
        <c:crosses val="autoZero"/>
        <c:auto val="1"/>
        <c:lblAlgn val="ctr"/>
        <c:lblOffset val="100"/>
      </c:catAx>
      <c:valAx>
        <c:axId val="60790656"/>
        <c:scaling>
          <c:orientation val="minMax"/>
        </c:scaling>
        <c:axPos val="b"/>
        <c:majorGridlines/>
        <c:numFmt formatCode="General" sourceLinked="1"/>
        <c:tickLblPos val="nextTo"/>
        <c:crossAx val="60789120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/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Sheet1!$B$153</c:f>
              <c:strCache>
                <c:ptCount val="1"/>
                <c:pt idx="0">
                  <c:v>Average wage paid Malampuzha, Palakkad 2008-9</c:v>
                </c:pt>
              </c:strCache>
            </c:strRef>
          </c:tx>
          <c:cat>
            <c:numRef>
              <c:f>Sheet1!$A$154:$A$162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Sheet1!$B$154:$B$162</c:f>
              <c:numCache>
                <c:formatCode>General</c:formatCode>
                <c:ptCount val="9"/>
                <c:pt idx="0">
                  <c:v>125.04</c:v>
                </c:pt>
                <c:pt idx="1">
                  <c:v>125</c:v>
                </c:pt>
                <c:pt idx="2">
                  <c:v>124.5</c:v>
                </c:pt>
                <c:pt idx="3">
                  <c:v>124.58</c:v>
                </c:pt>
                <c:pt idx="4">
                  <c:v>123.96000000000002</c:v>
                </c:pt>
                <c:pt idx="5">
                  <c:v>125</c:v>
                </c:pt>
                <c:pt idx="6">
                  <c:v>123.64</c:v>
                </c:pt>
                <c:pt idx="7">
                  <c:v>124.83</c:v>
                </c:pt>
                <c:pt idx="8">
                  <c:v>0</c:v>
                </c:pt>
              </c:numCache>
            </c:numRef>
          </c:val>
        </c:ser>
        <c:axId val="57890304"/>
        <c:axId val="57891840"/>
      </c:barChart>
      <c:catAx>
        <c:axId val="57890304"/>
        <c:scaling>
          <c:orientation val="minMax"/>
        </c:scaling>
        <c:axPos val="l"/>
        <c:numFmt formatCode="General" sourceLinked="1"/>
        <c:tickLblPos val="nextTo"/>
        <c:crossAx val="57891840"/>
        <c:crosses val="autoZero"/>
        <c:auto val="1"/>
        <c:lblAlgn val="ctr"/>
        <c:lblOffset val="100"/>
      </c:catAx>
      <c:valAx>
        <c:axId val="57891840"/>
        <c:scaling>
          <c:orientation val="minMax"/>
        </c:scaling>
        <c:axPos val="b"/>
        <c:majorGridlines/>
        <c:numFmt formatCode="General" sourceLinked="1"/>
        <c:tickLblPos val="nextTo"/>
        <c:crossAx val="5789030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Sheet1!$B$116</c:f>
              <c:strCache>
                <c:ptCount val="1"/>
                <c:pt idx="0">
                  <c:v>Average wage paid</c:v>
                </c:pt>
              </c:strCache>
            </c:strRef>
          </c:tx>
          <c:cat>
            <c:numRef>
              <c:f>Sheet1!$A$117:$A$128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Sheet1!$B$117:$B$128</c:f>
              <c:numCache>
                <c:formatCode>General</c:formatCode>
                <c:ptCount val="12"/>
                <c:pt idx="0">
                  <c:v>99</c:v>
                </c:pt>
                <c:pt idx="1">
                  <c:v>105</c:v>
                </c:pt>
                <c:pt idx="2">
                  <c:v>99</c:v>
                </c:pt>
                <c:pt idx="3">
                  <c:v>100</c:v>
                </c:pt>
                <c:pt idx="4">
                  <c:v>124</c:v>
                </c:pt>
                <c:pt idx="5">
                  <c:v>99</c:v>
                </c:pt>
                <c:pt idx="6">
                  <c:v>115</c:v>
                </c:pt>
                <c:pt idx="7">
                  <c:v>100</c:v>
                </c:pt>
                <c:pt idx="8">
                  <c:v>100</c:v>
                </c:pt>
                <c:pt idx="9">
                  <c:v>99</c:v>
                </c:pt>
                <c:pt idx="10">
                  <c:v>100</c:v>
                </c:pt>
                <c:pt idx="11">
                  <c:v>100</c:v>
                </c:pt>
              </c:numCache>
            </c:numRef>
          </c:val>
        </c:ser>
        <c:axId val="57912320"/>
        <c:axId val="57918208"/>
      </c:barChart>
      <c:catAx>
        <c:axId val="57912320"/>
        <c:scaling>
          <c:orientation val="minMax"/>
        </c:scaling>
        <c:axPos val="l"/>
        <c:numFmt formatCode="General" sourceLinked="1"/>
        <c:tickLblPos val="nextTo"/>
        <c:crossAx val="57918208"/>
        <c:crosses val="autoZero"/>
        <c:auto val="1"/>
        <c:lblAlgn val="ctr"/>
        <c:lblOffset val="100"/>
      </c:catAx>
      <c:valAx>
        <c:axId val="57918208"/>
        <c:scaling>
          <c:orientation val="minMax"/>
        </c:scaling>
        <c:axPos val="b"/>
        <c:majorGridlines/>
        <c:numFmt formatCode="General" sourceLinked="1"/>
        <c:tickLblPos val="nextTo"/>
        <c:crossAx val="5791232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0.15316</cdr:x>
      <cdr:y>0.05062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619048" cy="20000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3E956-714E-4983-ADBA-4E108336CFD7}" type="datetimeFigureOut">
              <a:rPr lang="en-US" smtClean="0"/>
              <a:pPr/>
              <a:t>9/4/2009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9B68D-8A45-4C3A-850F-2BB4825B8F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Local contexts and impact on women: NREGA in Kerala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Ratna M. Sudarshan, Director, ISST</a:t>
            </a:r>
          </a:p>
          <a:p>
            <a:r>
              <a:rPr lang="en-US" dirty="0" smtClean="0"/>
              <a:t>(on behalf of ISST team)</a:t>
            </a:r>
          </a:p>
          <a:p>
            <a:r>
              <a:rPr lang="en-GB" b="1" i="1" dirty="0" smtClean="0"/>
              <a:t>IHD-ISST National </a:t>
            </a:r>
            <a:r>
              <a:rPr lang="en-GB" b="1" i="1" dirty="0" smtClean="0"/>
              <a:t>Workshop on</a:t>
            </a:r>
            <a:endParaRPr lang="en-US" dirty="0" smtClean="0"/>
          </a:p>
          <a:p>
            <a:r>
              <a:rPr lang="en-GB" b="1" i="1" dirty="0" smtClean="0"/>
              <a:t> </a:t>
            </a:r>
            <a:endParaRPr lang="en-US" dirty="0" smtClean="0"/>
          </a:p>
          <a:p>
            <a:r>
              <a:rPr lang="en-GB" b="1" dirty="0" smtClean="0"/>
              <a:t>National Rural Employment Guarantee in India – Lessons from Implementation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Kerala- distribution of sample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5194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Block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Panchayat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Village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Persons met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Malampuzha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Malampuzha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Malampuzha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Elapully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Mpuzha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 F, 5 M: NREGA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Marutarode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Polpully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F, 3 M: non NREGS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Polpully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Elapully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ADS 20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Marutarode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Polpully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Attappady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Agali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Nakupathy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 F, 2 M: NREGS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Pudur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Nakupathy Ooru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 F, 1 M: non NREGs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Shaloyur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Vannanthara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ADS 16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Govt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officials/ NGOs 8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Blocks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Attapaddy</a:t>
            </a:r>
            <a:r>
              <a:rPr lang="en-US" dirty="0" smtClean="0"/>
              <a:t> - the block’s 39.05% ST population (</a:t>
            </a:r>
            <a:r>
              <a:rPr lang="en-US" dirty="0" err="1" smtClean="0"/>
              <a:t>Pudur</a:t>
            </a:r>
            <a:r>
              <a:rPr lang="en-US" dirty="0" smtClean="0"/>
              <a:t> </a:t>
            </a:r>
            <a:r>
              <a:rPr lang="en-US" dirty="0" err="1" smtClean="0"/>
              <a:t>panchayat</a:t>
            </a:r>
            <a:r>
              <a:rPr lang="en-US" dirty="0" smtClean="0"/>
              <a:t> has the highest ST concentration) is severely impoverished. IMR is 66, as compared to 12, the state level figure.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Malampuzha</a:t>
            </a:r>
            <a:r>
              <a:rPr lang="en-US" dirty="0" smtClean="0"/>
              <a:t> dam is the biggest irrigation project in Kerala with a large network of canals. A large percentage of the population is agricultural </a:t>
            </a:r>
            <a:r>
              <a:rPr lang="en-US" dirty="0" err="1" smtClean="0"/>
              <a:t>labour</a:t>
            </a:r>
            <a:r>
              <a:rPr lang="en-US" dirty="0" smtClean="0"/>
              <a:t> and paddy is the main crop. In the last decade there has been a proliferation of small scale industries. The </a:t>
            </a:r>
            <a:r>
              <a:rPr lang="en-US" dirty="0" err="1" smtClean="0"/>
              <a:t>Malampuzha</a:t>
            </a:r>
            <a:r>
              <a:rPr lang="en-US" dirty="0" smtClean="0"/>
              <a:t> Gardens is a popular state wide tourist destination.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92762"/>
          </a:xfrm>
        </p:spPr>
        <p:txBody>
          <a:bodyPr>
            <a:normAutofit/>
          </a:bodyPr>
          <a:lstStyle/>
          <a:p>
            <a:r>
              <a:rPr lang="en-US" dirty="0" smtClean="0"/>
              <a:t>2.  NREGA Overview: Work days generated: share going to women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Total work days – women, by state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Share of person days to women (%) 2007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Share of Person days to Women (%) 2008-9</a:t>
            </a:r>
          </a:p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2"/>
          </p:nvPr>
        </p:nvGraphicFramePr>
        <p:xfrm>
          <a:off x="457200" y="2514600"/>
          <a:ext cx="4040188" cy="3846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</p:nvPr>
        </p:nvGraphicFramePr>
        <p:xfrm>
          <a:off x="4645025" y="2514600"/>
          <a:ext cx="4041775" cy="3846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outliers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the 2007 data: Rajasthan and Kerala as states with high proportion of women to total NREGS workers + in the case of Rajasthan high absolute no. of workdays generated </a:t>
            </a:r>
          </a:p>
          <a:p>
            <a:r>
              <a:rPr lang="en-US" dirty="0" smtClean="0"/>
              <a:t>Himachal as one of the states with very low proportion of NREGS workers being women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51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Variations observed across states and also within states in the percentage of work days going to women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Districts in Kerala: women’s share in work days by district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Palakkad</a:t>
            </a:r>
            <a:r>
              <a:rPr lang="en-US" dirty="0" smtClean="0"/>
              <a:t>: No of women/ total individual applicants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 smtClean="0"/>
              <a:t>Kerala – variations within </a:t>
            </a:r>
            <a:r>
              <a:rPr lang="en-US" sz="2000" dirty="0" err="1" smtClean="0"/>
              <a:t>Palakkad</a:t>
            </a:r>
            <a:r>
              <a:rPr lang="en-US" sz="2000" dirty="0" smtClean="0"/>
              <a:t> district</a:t>
            </a:r>
          </a:p>
          <a:p>
            <a:endParaRPr lang="en-US" sz="2000" dirty="0"/>
          </a:p>
        </p:txBody>
      </p:sp>
      <p:graphicFrame>
        <p:nvGraphicFramePr>
          <p:cNvPr id="5" name="Picture Placeholder 4"/>
          <p:cNvGraphicFramePr>
            <a:graphicFrameLocks noGrp="1"/>
          </p:cNvGraphicFramePr>
          <p:nvPr>
            <p:ph type="pic" idx="1"/>
          </p:nvPr>
        </p:nvGraphicFramePr>
        <p:xfrm>
          <a:off x="3486150" y="1200150"/>
          <a:ext cx="4618038" cy="393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Himachal: district wise variations in %age of women work days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898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4267200"/>
              </a:tblGrid>
              <a:tr h="133826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Grace </a:t>
                      </a:r>
                      <a:r>
                        <a:rPr lang="en-US" sz="2400" dirty="0" err="1" smtClean="0"/>
                        <a:t>Fernandes</a:t>
                      </a:r>
                      <a:endParaRPr lang="en-US" sz="2400" dirty="0" smtClean="0"/>
                    </a:p>
                    <a:p>
                      <a:r>
                        <a:rPr lang="en-US" sz="2400" dirty="0" smtClean="0"/>
                        <a:t>Geraldine </a:t>
                      </a:r>
                      <a:r>
                        <a:rPr lang="en-US" sz="2400" dirty="0" err="1" smtClean="0"/>
                        <a:t>Fernandes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Kerala</a:t>
                      </a:r>
                      <a:endParaRPr lang="en-US" sz="2400" dirty="0"/>
                    </a:p>
                  </a:txBody>
                  <a:tcPr/>
                </a:tc>
              </a:tr>
              <a:tr h="158210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Rina Bhattacharya</a:t>
                      </a:r>
                    </a:p>
                    <a:p>
                      <a:r>
                        <a:rPr lang="en-US" sz="2400" dirty="0" smtClean="0"/>
                        <a:t>Madhuri Karak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Himachal</a:t>
                      </a:r>
                      <a:endParaRPr lang="en-US" sz="2400" dirty="0"/>
                    </a:p>
                  </a:txBody>
                  <a:tcPr/>
                </a:tc>
              </a:tr>
              <a:tr h="197834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Rina Bhattacharya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Rajasthan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Women’s share in employment generated, </a:t>
            </a:r>
            <a:r>
              <a:rPr lang="en-US" dirty="0" err="1" smtClean="0"/>
              <a:t>Sirohi</a:t>
            </a:r>
            <a:r>
              <a:rPr lang="en-US" dirty="0" smtClean="0"/>
              <a:t> Rajasthan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Wages: Varying interpretations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Wage payments systems have been interpreted differently </a:t>
            </a:r>
          </a:p>
          <a:p>
            <a:r>
              <a:rPr lang="en-US" dirty="0" smtClean="0"/>
              <a:t>Kerala, Himachal: payment by days worked</a:t>
            </a:r>
          </a:p>
          <a:p>
            <a:r>
              <a:rPr lang="en-US" dirty="0" smtClean="0"/>
              <a:t>Individual earning = number of days worked * min wages</a:t>
            </a:r>
          </a:p>
          <a:p>
            <a:r>
              <a:rPr lang="en-US" dirty="0" smtClean="0"/>
              <a:t>Rajasthan: by work done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Malampuzha</a:t>
            </a:r>
            <a:r>
              <a:rPr lang="en-US" dirty="0" smtClean="0"/>
              <a:t>, </a:t>
            </a:r>
            <a:r>
              <a:rPr lang="en-US" dirty="0" err="1" smtClean="0"/>
              <a:t>Palakkad</a:t>
            </a:r>
            <a:r>
              <a:rPr lang="en-US" dirty="0" smtClean="0"/>
              <a:t>. Kerala. Average wage paid (min wage 125)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Himachal – average wage paid (Min Wage Rs 100)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rate or piece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Payment patterns vary – Kerala, Himachal, </a:t>
            </a:r>
          </a:p>
          <a:p>
            <a:r>
              <a:rPr lang="en-US" dirty="0" smtClean="0"/>
              <a:t>In Rajasthan, computed as [value of completed work/ no of workers on muster roll] so actual earnings below min. wage; however trend increase over time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Sirohi</a:t>
            </a:r>
            <a:r>
              <a:rPr lang="en-US" dirty="0" smtClean="0"/>
              <a:t>, Rajasthan – average wages paid (Min Wage Rs 100)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762000" y="838200"/>
          <a:ext cx="7162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rate or piece rate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Reasonably assured cash transfer – greater dependence?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Vs uncertain earnings – greater value to assets created?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Wider Impacts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Wider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000" dirty="0" smtClean="0"/>
              <a:t>Market wage for men (200+)&gt; min wage (125)- little impact on male work choice/ migration</a:t>
            </a:r>
          </a:p>
          <a:p>
            <a:r>
              <a:rPr lang="en-US" sz="4000" dirty="0" smtClean="0"/>
              <a:t>Market wage for women </a:t>
            </a:r>
            <a:r>
              <a:rPr lang="en-US" sz="4000" dirty="0" smtClean="0"/>
              <a:t>&lt; min</a:t>
            </a:r>
            <a:r>
              <a:rPr lang="en-US" sz="4000" dirty="0" smtClean="0"/>
              <a:t>. </a:t>
            </a:r>
            <a:r>
              <a:rPr lang="en-US" sz="4000" dirty="0" smtClean="0"/>
              <a:t>(</a:t>
            </a:r>
            <a:r>
              <a:rPr lang="en-US" sz="4000" dirty="0" smtClean="0"/>
              <a:t>70-80</a:t>
            </a:r>
            <a:r>
              <a:rPr lang="en-US" sz="4000" dirty="0" smtClean="0"/>
              <a:t>)–some </a:t>
            </a:r>
            <a:r>
              <a:rPr lang="en-US" sz="4000" dirty="0" smtClean="0"/>
              <a:t>evidence of upward pressure on women’s market wages</a:t>
            </a:r>
          </a:p>
          <a:p>
            <a:r>
              <a:rPr lang="en-US" sz="4000" dirty="0" smtClean="0"/>
              <a:t>Any </a:t>
            </a:r>
            <a:r>
              <a:rPr lang="en-US" sz="4000" dirty="0" smtClean="0"/>
              <a:t>impact on wage inequality will depend on trends in market wages for both men and </a:t>
            </a:r>
            <a:r>
              <a:rPr lang="en-US" sz="4000" dirty="0" smtClean="0"/>
              <a:t>women</a:t>
            </a:r>
          </a:p>
          <a:p>
            <a:r>
              <a:rPr lang="en-US" sz="4000" dirty="0" smtClean="0"/>
              <a:t> </a:t>
            </a:r>
            <a:r>
              <a:rPr lang="en-US" sz="4000" dirty="0" smtClean="0"/>
              <a:t>60</a:t>
            </a:r>
            <a:r>
              <a:rPr lang="en-US" sz="4000" dirty="0" smtClean="0"/>
              <a:t>% of earnings reportedly saved</a:t>
            </a:r>
          </a:p>
          <a:p>
            <a:pPr>
              <a:buNone/>
            </a:pP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About the study</a:t>
            </a:r>
          </a:p>
          <a:p>
            <a:r>
              <a:rPr lang="en-US" dirty="0" smtClean="0"/>
              <a:t>Overview of work generated and systems of payment</a:t>
            </a:r>
          </a:p>
          <a:p>
            <a:r>
              <a:rPr lang="en-US" dirty="0" smtClean="0"/>
              <a:t>Wider impacts</a:t>
            </a:r>
          </a:p>
          <a:p>
            <a:r>
              <a:rPr lang="en-US" dirty="0" err="1" smtClean="0"/>
              <a:t>Programme</a:t>
            </a:r>
            <a:r>
              <a:rPr lang="en-US" dirty="0" smtClean="0"/>
              <a:t> Management</a:t>
            </a:r>
          </a:p>
          <a:p>
            <a:r>
              <a:rPr lang="en-US" dirty="0" smtClean="0"/>
              <a:t>Challenges </a:t>
            </a:r>
          </a:p>
          <a:p>
            <a:r>
              <a:rPr lang="en-US" dirty="0" smtClean="0"/>
              <a:t>Potential </a:t>
            </a:r>
            <a:r>
              <a:rPr lang="en-US" dirty="0" smtClean="0"/>
              <a:t>Development Impact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agriculture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Reported shortage in female </a:t>
            </a:r>
            <a:r>
              <a:rPr lang="en-US" dirty="0" err="1" smtClean="0"/>
              <a:t>labour</a:t>
            </a:r>
            <a:r>
              <a:rPr lang="en-US" dirty="0" smtClean="0"/>
              <a:t> for work on farms and decline in area under paddy cultivation</a:t>
            </a:r>
          </a:p>
          <a:p>
            <a:r>
              <a:rPr lang="en-US" dirty="0" err="1" smtClean="0"/>
              <a:t>Elapully</a:t>
            </a:r>
            <a:r>
              <a:rPr lang="en-US" dirty="0" smtClean="0"/>
              <a:t> gram </a:t>
            </a:r>
            <a:r>
              <a:rPr lang="en-US" dirty="0" err="1" smtClean="0"/>
              <a:t>panchayat</a:t>
            </a:r>
            <a:r>
              <a:rPr lang="en-US" dirty="0" smtClean="0"/>
              <a:t> in </a:t>
            </a:r>
            <a:r>
              <a:rPr lang="en-US" dirty="0" err="1" smtClean="0"/>
              <a:t>Malampuzha</a:t>
            </a:r>
            <a:r>
              <a:rPr lang="en-US" dirty="0" smtClean="0"/>
              <a:t> block - NREGS agriculture work day calendar.  NREGS works (March – June; November – December) – 6 months</a:t>
            </a:r>
          </a:p>
          <a:p>
            <a:r>
              <a:rPr lang="en-US" dirty="0" smtClean="0"/>
              <a:t>agricultural work (July – October; January – February) – 6 </a:t>
            </a:r>
            <a:r>
              <a:rPr lang="en-US" dirty="0" err="1" smtClean="0"/>
              <a:t>mths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78362"/>
          </a:xfrm>
        </p:spPr>
        <p:txBody>
          <a:bodyPr/>
          <a:lstStyle/>
          <a:p>
            <a:r>
              <a:rPr lang="en-US" dirty="0" smtClean="0"/>
              <a:t>4.  </a:t>
            </a:r>
            <a:r>
              <a:rPr lang="en-US" dirty="0" err="1" smtClean="0"/>
              <a:t>Programme</a:t>
            </a:r>
            <a:r>
              <a:rPr lang="en-US" dirty="0" smtClean="0"/>
              <a:t> Management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Management Capacity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Management of worksites entrusted to </a:t>
            </a:r>
            <a:r>
              <a:rPr lang="en-US" dirty="0" err="1" smtClean="0"/>
              <a:t>Kudumbashree</a:t>
            </a:r>
            <a:r>
              <a:rPr lang="en-US" dirty="0" smtClean="0"/>
              <a:t> (state poverty eradication mission)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Area Development Supervisor (women) maintain muster rolls, etc. Typically educated, between 32-45 years, attends a minimum of 10 meetings a month.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Prior experience both of ADS + women </a:t>
            </a:r>
            <a:r>
              <a:rPr lang="en-US" dirty="0" err="1" smtClean="0"/>
              <a:t>organised</a:t>
            </a:r>
            <a:r>
              <a:rPr lang="en-US" dirty="0" smtClean="0"/>
              <a:t> into groups for micro enterprise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Institute of Social Studies Trust, New Delhi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ADS in charge of whole group</a:t>
            </a:r>
            <a:endParaRPr lang="en-US" dirty="0"/>
          </a:p>
        </p:txBody>
      </p:sp>
      <p:pic>
        <p:nvPicPr>
          <p:cNvPr id="3074" name="Picture 2" descr="D:\PICTURES\DSC099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Kerala </a:t>
            </a:r>
            <a:endParaRPr lang="en-US" dirty="0"/>
          </a:p>
        </p:txBody>
      </p:sp>
      <p:pic>
        <p:nvPicPr>
          <p:cNvPr id="2050" name="Picture 2" descr="D:\PICTURES\DSC098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Muster roll, Kerala</a:t>
            </a:r>
            <a:endParaRPr lang="en-US" dirty="0"/>
          </a:p>
        </p:txBody>
      </p:sp>
      <p:pic>
        <p:nvPicPr>
          <p:cNvPr id="1026" name="Picture 2" descr="D:\PICTURES\DSC098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Challenges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concerns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Technical and </a:t>
            </a:r>
            <a:r>
              <a:rPr lang="en-US" dirty="0" err="1" smtClean="0"/>
              <a:t>admnve</a:t>
            </a:r>
            <a:r>
              <a:rPr lang="en-US" dirty="0" smtClean="0"/>
              <a:t> problems such as</a:t>
            </a:r>
          </a:p>
          <a:p>
            <a:r>
              <a:rPr lang="en-US" dirty="0" smtClean="0"/>
              <a:t>- extensive paper work- backlog, need to stop works</a:t>
            </a:r>
          </a:p>
          <a:p>
            <a:r>
              <a:rPr lang="en-US" dirty="0" smtClean="0"/>
              <a:t>- online data entry </a:t>
            </a:r>
            <a:r>
              <a:rPr lang="en-US" dirty="0" err="1" smtClean="0"/>
              <a:t>reqd</a:t>
            </a:r>
            <a:r>
              <a:rPr lang="en-US" dirty="0" smtClean="0"/>
              <a:t> but power cuts</a:t>
            </a:r>
          </a:p>
          <a:p>
            <a:r>
              <a:rPr lang="en-US" dirty="0" smtClean="0"/>
              <a:t>- delays in inspection/ payment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Local Contexts: Kerala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Even </a:t>
            </a:r>
            <a:r>
              <a:rPr lang="en-US" dirty="0" smtClean="0"/>
              <a:t>with good management systems, some participate much less</a:t>
            </a:r>
          </a:p>
          <a:p>
            <a:pPr lvl="1" eaLnBrk="1" hangingPunct="1"/>
            <a:r>
              <a:rPr lang="en-US" dirty="0" smtClean="0"/>
              <a:t>Young women with young children (&lt; 30 years)</a:t>
            </a:r>
          </a:p>
          <a:p>
            <a:pPr lvl="1" eaLnBrk="1" hangingPunct="1"/>
            <a:r>
              <a:rPr lang="en-US" dirty="0" smtClean="0"/>
              <a:t>Tribal areas – </a:t>
            </a:r>
            <a:r>
              <a:rPr lang="en-US" dirty="0" err="1" smtClean="0"/>
              <a:t>Attapady</a:t>
            </a:r>
            <a:r>
              <a:rPr lang="en-US" dirty="0" smtClean="0"/>
              <a:t> – </a:t>
            </a:r>
          </a:p>
          <a:p>
            <a:pPr lvl="2"/>
            <a:r>
              <a:rPr lang="en-US" dirty="0" smtClean="0"/>
              <a:t>Dispersed settlements, hilly terrain - difficult to </a:t>
            </a:r>
            <a:r>
              <a:rPr lang="en-US" dirty="0" err="1" smtClean="0"/>
              <a:t>mobilise</a:t>
            </a:r>
            <a:r>
              <a:rPr lang="en-US" dirty="0" smtClean="0"/>
              <a:t> into groups, </a:t>
            </a:r>
          </a:p>
          <a:p>
            <a:pPr lvl="2"/>
            <a:r>
              <a:rPr lang="en-US" dirty="0" smtClean="0"/>
              <a:t>distance to site greater, </a:t>
            </a:r>
          </a:p>
          <a:p>
            <a:pPr lvl="2"/>
            <a:r>
              <a:rPr lang="en-US" dirty="0" smtClean="0"/>
              <a:t>activities not always suitable to area; </a:t>
            </a:r>
          </a:p>
          <a:p>
            <a:pPr lvl="2"/>
            <a:r>
              <a:rPr lang="en-US" dirty="0" smtClean="0"/>
              <a:t>formation of </a:t>
            </a:r>
            <a:r>
              <a:rPr lang="en-US" dirty="0" err="1" smtClean="0"/>
              <a:t>Kudumbashree</a:t>
            </a:r>
            <a:r>
              <a:rPr lang="en-US" dirty="0" smtClean="0"/>
              <a:t> ‘</a:t>
            </a:r>
            <a:r>
              <a:rPr lang="en-US" dirty="0" err="1" smtClean="0"/>
              <a:t>adivasi</a:t>
            </a:r>
            <a:r>
              <a:rPr lang="en-US" dirty="0" smtClean="0"/>
              <a:t> only’ groups in progress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Institute of Social Studies Trust, New Delhi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fontAlgn="base" hangingPunct="0"/>
            <a:r>
              <a:rPr lang="en-US" dirty="0" smtClean="0"/>
              <a:t>Non serious registration (has come down &gt; 50 % in the first year and down to &gt; 10 % in year 2)</a:t>
            </a:r>
          </a:p>
          <a:p>
            <a:pPr lvl="0" fontAlgn="base" hangingPunct="0"/>
            <a:r>
              <a:rPr lang="en-US" dirty="0" smtClean="0"/>
              <a:t>Stoppage in extreme rainy season</a:t>
            </a:r>
          </a:p>
          <a:p>
            <a:pPr lvl="0" fontAlgn="base" hangingPunct="0"/>
            <a:r>
              <a:rPr lang="en-US" dirty="0" smtClean="0"/>
              <a:t>Does time rate mean lower output? </a:t>
            </a:r>
          </a:p>
          <a:p>
            <a:pPr lvl="0" fontAlgn="base" hangingPunct="0"/>
            <a:r>
              <a:rPr lang="en-US" dirty="0" smtClean="0"/>
              <a:t>Marginal farms facing </a:t>
            </a:r>
            <a:r>
              <a:rPr lang="en-US" dirty="0" err="1" smtClean="0"/>
              <a:t>labour</a:t>
            </a:r>
            <a:r>
              <a:rPr lang="en-US" dirty="0" smtClean="0"/>
              <a:t> shortage </a:t>
            </a:r>
          </a:p>
          <a:p>
            <a:pPr lvl="0" fontAlgn="base" hangingPunct="0"/>
            <a:r>
              <a:rPr lang="en-US" dirty="0" smtClean="0"/>
              <a:t>Inadequate logistic and infrastructural support – not enough bank branches, especially in tribal </a:t>
            </a:r>
            <a:r>
              <a:rPr lang="en-US" dirty="0" smtClean="0"/>
              <a:t>areas; delays in computation </a:t>
            </a:r>
            <a:r>
              <a:rPr lang="en-US" dirty="0" smtClean="0"/>
              <a:t>and transfer of wages to workers’ accounts. </a:t>
            </a:r>
          </a:p>
          <a:p>
            <a:pPr lvl="0"/>
            <a:r>
              <a:rPr lang="en-US" dirty="0" smtClean="0"/>
              <a:t>Software </a:t>
            </a:r>
            <a:r>
              <a:rPr lang="en-US" dirty="0" smtClean="0"/>
              <a:t>used </a:t>
            </a:r>
            <a:r>
              <a:rPr lang="en-US" dirty="0" smtClean="0"/>
              <a:t>by </a:t>
            </a:r>
            <a:r>
              <a:rPr lang="en-US" dirty="0" smtClean="0"/>
              <a:t>the </a:t>
            </a:r>
            <a:r>
              <a:rPr lang="en-US" dirty="0" err="1" smtClean="0"/>
              <a:t>panchayats</a:t>
            </a:r>
            <a:r>
              <a:rPr lang="en-US" dirty="0" smtClean="0"/>
              <a:t> and the banks is different. </a:t>
            </a:r>
            <a:r>
              <a:rPr lang="en-US" dirty="0" smtClean="0"/>
              <a:t>+ </a:t>
            </a:r>
            <a:r>
              <a:rPr lang="en-US" dirty="0" smtClean="0"/>
              <a:t>frequent </a:t>
            </a:r>
            <a:r>
              <a:rPr lang="en-US" dirty="0" smtClean="0"/>
              <a:t>power </a:t>
            </a:r>
            <a:r>
              <a:rPr lang="en-US" dirty="0" smtClean="0"/>
              <a:t>cuts</a:t>
            </a:r>
            <a:endParaRPr lang="en-US" dirty="0" smtClean="0"/>
          </a:p>
          <a:p>
            <a:pPr lvl="0"/>
            <a:r>
              <a:rPr lang="en-US" dirty="0" smtClean="0"/>
              <a:t>Implements can be bought only once in a given year - broken tool pieces by year end  </a:t>
            </a:r>
          </a:p>
          <a:p>
            <a:pPr lvl="0"/>
            <a:r>
              <a:rPr lang="en-US" dirty="0" smtClean="0"/>
              <a:t>Innovative types of works need to be formulated for plantation areas.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 About the Study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Involving 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Issue not just of women’s participation at worksite but also in management, choice of works</a:t>
            </a:r>
          </a:p>
          <a:p>
            <a:pPr>
              <a:buNone/>
            </a:pP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Kudumbashree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groups are an exception – strong management, women’s groups, embedded in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panchayat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structure</a:t>
            </a:r>
          </a:p>
          <a:p>
            <a:pPr>
              <a:buNone/>
            </a:pP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800" dirty="0" smtClean="0">
                <a:latin typeface="Times New Roman" pitchFamily="18" charset="0"/>
                <a:cs typeface="Times New Roman" pitchFamily="18" charset="0"/>
              </a:rPr>
              <a:t>Himachal: </a:t>
            </a:r>
            <a:r>
              <a:rPr lang="en-GB" sz="3800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GB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800" dirty="0" err="1" smtClean="0">
                <a:latin typeface="Times New Roman" pitchFamily="18" charset="0"/>
                <a:cs typeface="Times New Roman" pitchFamily="18" charset="0"/>
              </a:rPr>
              <a:t>Sangrah</a:t>
            </a:r>
            <a:r>
              <a:rPr lang="en-GB" sz="3800" dirty="0" smtClean="0">
                <a:latin typeface="Times New Roman" pitchFamily="18" charset="0"/>
                <a:cs typeface="Times New Roman" pitchFamily="18" charset="0"/>
              </a:rPr>
              <a:t> village; </a:t>
            </a:r>
            <a:r>
              <a:rPr lang="en-GB" sz="3800" dirty="0" err="1" smtClean="0">
                <a:latin typeface="Times New Roman" pitchFamily="18" charset="0"/>
                <a:cs typeface="Times New Roman" pitchFamily="18" charset="0"/>
              </a:rPr>
              <a:t>Sangrah</a:t>
            </a:r>
            <a:r>
              <a:rPr lang="en-GB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800" dirty="0" err="1" smtClean="0">
                <a:latin typeface="Times New Roman" pitchFamily="18" charset="0"/>
                <a:cs typeface="Times New Roman" pitchFamily="18" charset="0"/>
              </a:rPr>
              <a:t>panchayat</a:t>
            </a:r>
            <a:r>
              <a:rPr lang="en-GB" sz="3800" dirty="0" smtClean="0">
                <a:latin typeface="Times New Roman" pitchFamily="18" charset="0"/>
                <a:cs typeface="Times New Roman" pitchFamily="18" charset="0"/>
              </a:rPr>
              <a:t>: Long established </a:t>
            </a:r>
            <a:r>
              <a:rPr lang="en-GB" sz="3800" i="1" dirty="0" err="1" smtClean="0">
                <a:latin typeface="Times New Roman" pitchFamily="18" charset="0"/>
                <a:cs typeface="Times New Roman" pitchFamily="18" charset="0"/>
              </a:rPr>
              <a:t>mahila</a:t>
            </a:r>
            <a:r>
              <a:rPr lang="en-GB" sz="3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800" i="1" dirty="0" err="1" smtClean="0">
                <a:latin typeface="Times New Roman" pitchFamily="18" charset="0"/>
                <a:cs typeface="Times New Roman" pitchFamily="18" charset="0"/>
              </a:rPr>
              <a:t>mandal</a:t>
            </a:r>
            <a:r>
              <a:rPr lang="en-GB" sz="3800" dirty="0" smtClean="0">
                <a:latin typeface="Times New Roman" pitchFamily="18" charset="0"/>
                <a:cs typeface="Times New Roman" pitchFamily="18" charset="0"/>
              </a:rPr>
              <a:t> not active participant in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NREGA</a:t>
            </a:r>
          </a:p>
          <a:p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Possibility of partnerships between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panchayat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and independent groups??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83162"/>
          </a:xfrm>
        </p:spPr>
        <p:txBody>
          <a:bodyPr>
            <a:normAutofit/>
          </a:bodyPr>
          <a:lstStyle/>
          <a:p>
            <a:r>
              <a:rPr lang="en-US" dirty="0" smtClean="0"/>
              <a:t>6.  Potential development impact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Development impact</a:t>
            </a:r>
            <a:endParaRPr lang="en-US" dirty="0"/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Quality of assets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Trajectories</a:t>
            </a:r>
            <a:r>
              <a:rPr lang="en-US" dirty="0" smtClean="0"/>
              <a:t>: complementary, competing? </a:t>
            </a:r>
            <a:endParaRPr lang="en-US" dirty="0" smtClean="0">
              <a:ea typeface="MS PGothic" pitchFamily="34" charset="-128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Example from Himachal: Unrestrained open </a:t>
            </a:r>
            <a:r>
              <a:rPr lang="en-US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cast limestone </a:t>
            </a:r>
            <a:r>
              <a:rPr lang="en-GB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mining alongside  gully </a:t>
            </a:r>
            <a:r>
              <a:rPr lang="en-GB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plugs and tanks under the NREGA </a:t>
            </a:r>
            <a:r>
              <a:rPr lang="en-GB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endParaRPr lang="en-GB" dirty="0" smtClean="0"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r>
              <a:rPr lang="en-US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Ganog</a:t>
            </a:r>
            <a:r>
              <a:rPr lang="en-US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panchayat</a:t>
            </a:r>
            <a:r>
              <a:rPr lang="en-US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, block </a:t>
            </a:r>
            <a:r>
              <a:rPr lang="en-US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Sangrah</a:t>
            </a:r>
            <a:r>
              <a:rPr lang="en-US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, district </a:t>
            </a:r>
            <a:r>
              <a:rPr lang="en-US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Sirmour</a:t>
            </a:r>
            <a:r>
              <a:rPr lang="en-US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)</a:t>
            </a:r>
            <a:endParaRPr lang="en-US" dirty="0" smtClean="0">
              <a:ea typeface="MS PGothic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Employment or social protection?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The universal need is for wage work beyond 100 days, because it is insufficient for sustaining a household.  Not a substitute for regular work? </a:t>
            </a:r>
          </a:p>
          <a:p>
            <a:r>
              <a:rPr lang="en-US" dirty="0" smtClean="0"/>
              <a:t>The NREGS assures some basic income against work – no protection against ill health 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explains the observed differences in women’s participation in the NREGS?</a:t>
            </a:r>
          </a:p>
          <a:p>
            <a:r>
              <a:rPr lang="en-US" dirty="0" smtClean="0"/>
              <a:t>What are the implications for household/ women’s well being?  </a:t>
            </a:r>
          </a:p>
          <a:p>
            <a:r>
              <a:rPr lang="en-US" dirty="0" smtClean="0"/>
              <a:t>What is the role of various institutions in explaining observed outcomes? </a:t>
            </a:r>
          </a:p>
          <a:p>
            <a:r>
              <a:rPr lang="en-US" dirty="0" smtClean="0"/>
              <a:t>In what ways does the NREGA appear to be having wider development impacts?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Examining the NREGA: Women’s Participation and Impacts in Himachal Pradesh, Rajasthan and Kerala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Method:</a:t>
            </a:r>
          </a:p>
          <a:p>
            <a:r>
              <a:rPr lang="en-US" dirty="0" smtClean="0"/>
              <a:t>- review of literature</a:t>
            </a:r>
          </a:p>
          <a:p>
            <a:r>
              <a:rPr lang="en-US" dirty="0" smtClean="0"/>
              <a:t>- analysis of secondary data</a:t>
            </a:r>
          </a:p>
          <a:p>
            <a:r>
              <a:rPr lang="en-US" dirty="0" smtClean="0"/>
              <a:t>- Structured interviews and group discussions with men and women who participate and those who do not; officials; other ‘key informants’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data Kerala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85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mbria"/>
                          <a:ea typeface="Times New Roman"/>
                          <a:cs typeface="Times New Roman"/>
                        </a:rPr>
                        <a:t>Districts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mbria"/>
                          <a:ea typeface="Times New Roman"/>
                          <a:cs typeface="Times New Roman"/>
                        </a:rPr>
                        <a:t>HDI </a:t>
                      </a:r>
                      <a:r>
                        <a:rPr lang="en-US" sz="1800" b="1" dirty="0" smtClean="0">
                          <a:latin typeface="Cambria"/>
                          <a:ea typeface="Times New Roman"/>
                          <a:cs typeface="Times New Roman"/>
                        </a:rPr>
                        <a:t>Rank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mbria"/>
                          <a:ea typeface="Times New Roman"/>
                          <a:cs typeface="Times New Roman"/>
                        </a:rPr>
                        <a:t>GDI </a:t>
                      </a:r>
                      <a:r>
                        <a:rPr lang="en-US" sz="1800" b="1" dirty="0" smtClean="0">
                          <a:latin typeface="Cambria"/>
                          <a:ea typeface="Times New Roman"/>
                          <a:cs typeface="Times New Roman"/>
                        </a:rPr>
                        <a:t>Rank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mbria"/>
                          <a:ea typeface="Times New Roman"/>
                          <a:cs typeface="Times New Roman"/>
                        </a:rPr>
                        <a:t>Index of Deprivation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mbria"/>
                          <a:ea typeface="Times New Roman"/>
                          <a:cs typeface="Times New Roman"/>
                        </a:rPr>
                        <a:t>SC (% share of district population)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mbria"/>
                          <a:ea typeface="Times New Roman"/>
                          <a:cs typeface="Times New Roman"/>
                        </a:rPr>
                        <a:t>ST (%share of district population)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mbria"/>
                          <a:ea typeface="Times New Roman"/>
                          <a:cs typeface="Times New Roman"/>
                        </a:rPr>
                        <a:t>Female Work Participation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mbria"/>
                          <a:ea typeface="Times New Roman"/>
                          <a:cs typeface="Times New Roman"/>
                        </a:rPr>
                        <a:t>Rural BPL Families (as % share of rural families)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mbria"/>
                          <a:ea typeface="Times New Roman"/>
                          <a:cs typeface="Times New Roman"/>
                        </a:rPr>
                        <a:t>Female Headed Rural BPL </a:t>
                      </a:r>
                      <a:r>
                        <a:rPr lang="en-US" sz="1800" b="1" dirty="0" smtClean="0">
                          <a:latin typeface="Cambria"/>
                          <a:ea typeface="Times New Roman"/>
                          <a:cs typeface="Times New Roman"/>
                        </a:rPr>
                        <a:t>Families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Times New Roman"/>
                          <a:cs typeface="Times New Roman"/>
                        </a:rPr>
                        <a:t>Idukki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Times New Roman"/>
                          <a:cs typeface="Times New Roman"/>
                        </a:rPr>
                        <a:t>42.7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Times New Roman"/>
                          <a:cs typeface="Times New Roman"/>
                        </a:rPr>
                        <a:t>14.1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Times New Roman"/>
                          <a:cs typeface="Times New Roman"/>
                        </a:rPr>
                        <a:t>4.5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mbria"/>
                          <a:ea typeface="Times New Roman"/>
                          <a:cs typeface="Times New Roman"/>
                        </a:rPr>
                        <a:t>28.1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mbria"/>
                          <a:ea typeface="Times New Roman"/>
                          <a:cs typeface="Times New Roman"/>
                        </a:rPr>
                        <a:t>16.07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Times New Roman"/>
                          <a:cs typeface="Times New Roman"/>
                        </a:rPr>
                        <a:t>4.5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Times New Roman"/>
                          <a:cs typeface="Times New Roman"/>
                        </a:rPr>
                        <a:t>Kasargod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Times New Roman"/>
                          <a:cs typeface="Times New Roman"/>
                        </a:rPr>
                        <a:t>8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Times New Roman"/>
                          <a:cs typeface="Times New Roman"/>
                        </a:rPr>
                        <a:t>37.6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Times New Roman"/>
                          <a:cs typeface="Times New Roman"/>
                        </a:rPr>
                        <a:t>7.5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Times New Roman"/>
                          <a:cs typeface="Times New Roman"/>
                        </a:rPr>
                        <a:t>2.5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Times New Roman"/>
                          <a:cs typeface="Times New Roman"/>
                        </a:rPr>
                        <a:t>20.8 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mbria"/>
                          <a:ea typeface="Times New Roman"/>
                          <a:cs typeface="Times New Roman"/>
                        </a:rPr>
                        <a:t>37.59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Times New Roman"/>
                          <a:cs typeface="Times New Roman"/>
                        </a:rPr>
                        <a:t>9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mbria"/>
                          <a:ea typeface="Times New Roman"/>
                          <a:cs typeface="Times New Roman"/>
                        </a:rPr>
                        <a:t>Palakkad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mbria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mbria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mbria"/>
                          <a:ea typeface="Times New Roman"/>
                          <a:cs typeface="Times New Roman"/>
                        </a:rPr>
                        <a:t>40.4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mbria"/>
                          <a:ea typeface="Times New Roman"/>
                          <a:cs typeface="Times New Roman"/>
                        </a:rPr>
                        <a:t>16.5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mbria"/>
                          <a:ea typeface="Times New Roman"/>
                          <a:cs typeface="Times New Roman"/>
                        </a:rPr>
                        <a:t>1.5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mbria"/>
                          <a:ea typeface="Times New Roman"/>
                          <a:cs typeface="Times New Roman"/>
                        </a:rPr>
                        <a:t>21.1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mbria"/>
                          <a:ea typeface="Times New Roman"/>
                          <a:cs typeface="Times New Roman"/>
                        </a:rPr>
                        <a:t>45.25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mbria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Times New Roman"/>
                          <a:cs typeface="Times New Roman"/>
                        </a:rPr>
                        <a:t>Wayanad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Times New Roman"/>
                          <a:cs typeface="Times New Roman"/>
                        </a:rPr>
                        <a:t>46.3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Times New Roman"/>
                          <a:cs typeface="Times New Roman"/>
                        </a:rPr>
                        <a:t>4.2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Times New Roman"/>
                          <a:cs typeface="Times New Roman"/>
                        </a:rPr>
                        <a:t>17.3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Times New Roman"/>
                          <a:cs typeface="Times New Roman"/>
                        </a:rPr>
                        <a:t>22.8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mbria"/>
                          <a:ea typeface="Times New Roman"/>
                          <a:cs typeface="Times New Roman"/>
                        </a:rPr>
                        <a:t>42.8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Times New Roman"/>
                          <a:cs typeface="Times New Roman"/>
                        </a:rPr>
                        <a:t>6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Times New Roman"/>
                          <a:cs typeface="Times New Roman"/>
                        </a:rPr>
                        <a:t>Kerala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Times New Roman"/>
                          <a:cs typeface="Times New Roman"/>
                        </a:rPr>
                        <a:t>NA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Times New Roman"/>
                          <a:cs typeface="Times New Roman"/>
                        </a:rPr>
                        <a:t>NA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Times New Roman"/>
                          <a:cs typeface="Times New Roman"/>
                        </a:rPr>
                        <a:t>29.5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Times New Roman"/>
                          <a:cs typeface="Times New Roman"/>
                        </a:rPr>
                        <a:t>9.8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Times New Roman"/>
                          <a:cs typeface="Times New Roman"/>
                        </a:rPr>
                        <a:t>1.1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Times New Roman"/>
                          <a:cs typeface="Times New Roman"/>
                        </a:rPr>
                        <a:t>15.4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mbria"/>
                          <a:ea typeface="Times New Roman"/>
                          <a:cs typeface="Times New Roman"/>
                        </a:rPr>
                        <a:t>36.56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mbria"/>
                          <a:ea typeface="Times New Roman"/>
                          <a:cs typeface="Times New Roman"/>
                        </a:rPr>
                        <a:t>7.2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NREGS performance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599" cy="453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mbria"/>
                          <a:ea typeface="Times New Roman"/>
                          <a:cs typeface="Times New Roman"/>
                        </a:rPr>
                        <a:t>S No 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mbria"/>
                          <a:ea typeface="Times New Roman"/>
                          <a:cs typeface="Times New Roman"/>
                        </a:rPr>
                        <a:t>Name of District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mbria"/>
                          <a:ea typeface="Times New Roman"/>
                          <a:cs typeface="Times New Roman"/>
                        </a:rPr>
                        <a:t>Year 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mbria"/>
                          <a:ea typeface="Times New Roman"/>
                          <a:cs typeface="Times New Roman"/>
                        </a:rPr>
                        <a:t>Total No. of Households provided employment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mbria"/>
                          <a:ea typeface="Times New Roman"/>
                          <a:cs typeface="Times New Roman"/>
                        </a:rPr>
                        <a:t>Total persondays (lakhs) 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mbria"/>
                          <a:ea typeface="Times New Roman"/>
                          <a:cs typeface="Times New Roman"/>
                        </a:rPr>
                        <a:t>No. of persondays claimed by women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mbria"/>
                          <a:ea typeface="Times New Roman"/>
                          <a:cs typeface="Times New Roman"/>
                        </a:rPr>
                        <a:t>Percentage of women’s participation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mbria"/>
                          <a:ea typeface="Times New Roman"/>
                          <a:cs typeface="Times New Roman"/>
                        </a:rPr>
                        <a:t>1.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mbria"/>
                          <a:ea typeface="Times New Roman"/>
                          <a:cs typeface="Times New Roman"/>
                        </a:rPr>
                        <a:t>Idukki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mbria"/>
                          <a:ea typeface="Times New Roman"/>
                          <a:cs typeface="Times New Roman"/>
                        </a:rPr>
                        <a:t>2008-09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mbria"/>
                          <a:ea typeface="Times New Roman"/>
                          <a:cs typeface="Times New Roman"/>
                        </a:rPr>
                        <a:t>54,885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mbria"/>
                          <a:ea typeface="Times New Roman"/>
                          <a:cs typeface="Times New Roman"/>
                        </a:rPr>
                        <a:t>13.15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mbria"/>
                          <a:ea typeface="Times New Roman"/>
                          <a:cs typeface="Times New Roman"/>
                        </a:rPr>
                        <a:t>11.88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mbria"/>
                          <a:ea typeface="Times New Roman"/>
                          <a:cs typeface="Times New Roman"/>
                        </a:rPr>
                        <a:t>90.34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mbria"/>
                          <a:ea typeface="Times New Roman"/>
                          <a:cs typeface="Times New Roman"/>
                        </a:rPr>
                        <a:t>2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mbria"/>
                          <a:ea typeface="Times New Roman"/>
                          <a:cs typeface="Times New Roman"/>
                        </a:rPr>
                        <a:t>Kasargod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mbria"/>
                          <a:ea typeface="Times New Roman"/>
                          <a:cs typeface="Times New Roman"/>
                        </a:rPr>
                        <a:t>2008-09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mbria"/>
                          <a:ea typeface="Times New Roman"/>
                          <a:cs typeface="Times New Roman"/>
                        </a:rPr>
                        <a:t>25,346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mbria"/>
                          <a:ea typeface="Times New Roman"/>
                          <a:cs typeface="Times New Roman"/>
                        </a:rPr>
                        <a:t>10.51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mbria"/>
                          <a:ea typeface="Times New Roman"/>
                          <a:cs typeface="Times New Roman"/>
                        </a:rPr>
                        <a:t>8.33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mbria"/>
                          <a:ea typeface="Times New Roman"/>
                          <a:cs typeface="Times New Roman"/>
                        </a:rPr>
                        <a:t>79.25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mbria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mbria"/>
                          <a:ea typeface="Times New Roman"/>
                          <a:cs typeface="Times New Roman"/>
                        </a:rPr>
                        <a:t>Palakkad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mbria"/>
                          <a:ea typeface="Times New Roman"/>
                          <a:cs typeface="Times New Roman"/>
                        </a:rPr>
                        <a:t>2008-09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mbria"/>
                          <a:ea typeface="Times New Roman"/>
                          <a:cs typeface="Times New Roman"/>
                        </a:rPr>
                        <a:t>83,499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mbria"/>
                          <a:ea typeface="Times New Roman"/>
                          <a:cs typeface="Times New Roman"/>
                        </a:rPr>
                        <a:t>30.304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mbria"/>
                          <a:ea typeface="Times New Roman"/>
                          <a:cs typeface="Times New Roman"/>
                        </a:rPr>
                        <a:t>20.9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mbria"/>
                          <a:ea typeface="Times New Roman"/>
                          <a:cs typeface="Times New Roman"/>
                        </a:rPr>
                        <a:t>68.97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mbria"/>
                          <a:ea typeface="Times New Roman"/>
                          <a:cs typeface="Times New Roman"/>
                        </a:rPr>
                        <a:t>4. 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mbria"/>
                          <a:ea typeface="Times New Roman"/>
                          <a:cs typeface="Times New Roman"/>
                        </a:rPr>
                        <a:t>Wayanad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mbria"/>
                          <a:ea typeface="Times New Roman"/>
                          <a:cs typeface="Times New Roman"/>
                        </a:rPr>
                        <a:t>2008-09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mbria"/>
                          <a:ea typeface="Times New Roman"/>
                          <a:cs typeface="Times New Roman"/>
                        </a:rPr>
                        <a:t>53,438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mbria"/>
                          <a:ea typeface="Times New Roman"/>
                          <a:cs typeface="Times New Roman"/>
                        </a:rPr>
                        <a:t>21.95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mbria"/>
                          <a:ea typeface="Times New Roman"/>
                          <a:cs typeface="Times New Roman"/>
                        </a:rPr>
                        <a:t>15.38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mbria"/>
                          <a:ea typeface="Times New Roman"/>
                          <a:cs typeface="Times New Roman"/>
                        </a:rPr>
                        <a:t>70.06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</a:pPr>
                      <a:r>
                        <a:rPr lang="en-US" sz="2000" b="1">
                          <a:latin typeface="Cambria"/>
                          <a:ea typeface="Times New Roman"/>
                          <a:cs typeface="Times New Roman"/>
                        </a:rPr>
                        <a:t>KERALA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mbria"/>
                          <a:ea typeface="Times New Roman"/>
                          <a:cs typeface="Times New Roman"/>
                        </a:rPr>
                        <a:t>2008-09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mbria"/>
                          <a:ea typeface="Times New Roman"/>
                          <a:cs typeface="Times New Roman"/>
                        </a:rPr>
                        <a:t>5,92,767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mbria"/>
                          <a:ea typeface="Times New Roman"/>
                          <a:cs typeface="Times New Roman"/>
                        </a:rPr>
                        <a:t>115.522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mbria"/>
                          <a:ea typeface="Times New Roman"/>
                          <a:cs typeface="Times New Roman"/>
                        </a:rPr>
                        <a:t>89.211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mbria"/>
                          <a:ea typeface="Times New Roman"/>
                          <a:cs typeface="Times New Roman"/>
                        </a:rPr>
                        <a:t>77.22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– </a:t>
            </a:r>
            <a:r>
              <a:rPr lang="en-US" dirty="0" err="1" smtClean="0"/>
              <a:t>Palakkad</a:t>
            </a:r>
            <a:r>
              <a:rPr lang="en-US" dirty="0" smtClean="0"/>
              <a:t> and Kerala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mbria"/>
                          <a:ea typeface="Times New Roman"/>
                          <a:cs typeface="Times New Roman"/>
                        </a:rPr>
                        <a:t>% Rural Population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mbria"/>
                          <a:ea typeface="Times New Roman"/>
                          <a:cs typeface="Times New Roman"/>
                        </a:rPr>
                        <a:t>86.38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mbria"/>
                          <a:ea typeface="Times New Roman"/>
                          <a:cs typeface="Times New Roman"/>
                        </a:rPr>
                        <a:t>74.03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mbria"/>
                          <a:ea typeface="Times New Roman"/>
                          <a:cs typeface="Times New Roman"/>
                        </a:rPr>
                        <a:t>% Urban Population 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mbria"/>
                          <a:ea typeface="Times New Roman"/>
                          <a:cs typeface="Times New Roman"/>
                        </a:rPr>
                        <a:t>13.62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mbria"/>
                          <a:ea typeface="Times New Roman"/>
                          <a:cs typeface="Times New Roman"/>
                        </a:rPr>
                        <a:t>25.96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mbria"/>
                          <a:ea typeface="Times New Roman"/>
                          <a:cs typeface="Times New Roman"/>
                        </a:rPr>
                        <a:t>% SC Population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mbria"/>
                          <a:ea typeface="Times New Roman"/>
                          <a:cs typeface="Times New Roman"/>
                        </a:rPr>
                        <a:t>16.52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mbria"/>
                          <a:ea typeface="Times New Roman"/>
                          <a:cs typeface="Times New Roman"/>
                        </a:rPr>
                        <a:t>9.81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mbria"/>
                          <a:ea typeface="Times New Roman"/>
                          <a:cs typeface="Times New Roman"/>
                        </a:rPr>
                        <a:t>% ST Population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mbria"/>
                          <a:ea typeface="Times New Roman"/>
                          <a:cs typeface="Times New Roman"/>
                        </a:rPr>
                        <a:t>1.51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mbria"/>
                          <a:ea typeface="Times New Roman"/>
                          <a:cs typeface="Times New Roman"/>
                        </a:rPr>
                        <a:t>1.14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mbria"/>
                          <a:ea typeface="Times New Roman"/>
                          <a:cs typeface="Times New Roman"/>
                        </a:rPr>
                        <a:t>Literacy Rate (M)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mbria"/>
                          <a:ea typeface="Times New Roman"/>
                          <a:cs typeface="Times New Roman"/>
                        </a:rPr>
                        <a:t>89.7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mbria"/>
                          <a:ea typeface="Times New Roman"/>
                          <a:cs typeface="Times New Roman"/>
                        </a:rPr>
                        <a:t>94.2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mbria"/>
                          <a:ea typeface="Times New Roman"/>
                          <a:cs typeface="Times New Roman"/>
                        </a:rPr>
                        <a:t>Literacy Rate (F)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mbria"/>
                          <a:ea typeface="Times New Roman"/>
                          <a:cs typeface="Times New Roman"/>
                        </a:rPr>
                        <a:t>79.3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mbria"/>
                          <a:ea typeface="Times New Roman"/>
                          <a:cs typeface="Times New Roman"/>
                        </a:rPr>
                        <a:t>87.86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mbria"/>
                          <a:ea typeface="Times New Roman"/>
                          <a:cs typeface="Times New Roman"/>
                        </a:rPr>
                        <a:t>% Main Workers (M)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mbria"/>
                          <a:ea typeface="Times New Roman"/>
                          <a:cs typeface="Times New Roman"/>
                        </a:rPr>
                        <a:t>73.24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mbria"/>
                          <a:ea typeface="Times New Roman"/>
                          <a:cs typeface="Times New Roman"/>
                        </a:rPr>
                        <a:t>83.2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mbria"/>
                          <a:ea typeface="Times New Roman"/>
                          <a:cs typeface="Times New Roman"/>
                        </a:rPr>
                        <a:t>% Main Workers( F)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mbria"/>
                          <a:ea typeface="Times New Roman"/>
                          <a:cs typeface="Times New Roman"/>
                        </a:rPr>
                        <a:t>26.75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mbria"/>
                          <a:ea typeface="Times New Roman"/>
                          <a:cs typeface="Times New Roman"/>
                        </a:rPr>
                        <a:t>70.5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433</TotalTime>
  <Words>1444</Words>
  <Application>Microsoft Office PowerPoint</Application>
  <PresentationFormat>On-screen Show (4:3)</PresentationFormat>
  <Paragraphs>290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Flow</vt:lpstr>
      <vt:lpstr>Local contexts and impact on women: NREGA in Kerala</vt:lpstr>
      <vt:lpstr>Team</vt:lpstr>
      <vt:lpstr>Outline </vt:lpstr>
      <vt:lpstr>1.  About the Study</vt:lpstr>
      <vt:lpstr>Research Questions </vt:lpstr>
      <vt:lpstr>Examining the NREGA: Women’s Participation and Impacts in Himachal Pradesh, Rajasthan and Kerala </vt:lpstr>
      <vt:lpstr>District data Kerala</vt:lpstr>
      <vt:lpstr>NREGS performance</vt:lpstr>
      <vt:lpstr>Profile – Palakkad and Kerala</vt:lpstr>
      <vt:lpstr>Kerala- distribution of sample </vt:lpstr>
      <vt:lpstr>Sample Blocks</vt:lpstr>
      <vt:lpstr>2.  NREGA Overview: Work days generated: share going to women</vt:lpstr>
      <vt:lpstr>Total work days – women, by state</vt:lpstr>
      <vt:lpstr>Slide 14</vt:lpstr>
      <vt:lpstr>The outliers</vt:lpstr>
      <vt:lpstr>Variations observed across states and also within states in the percentage of work days going to women </vt:lpstr>
      <vt:lpstr>Districts in Kerala: women’s share in work days by district</vt:lpstr>
      <vt:lpstr>Palakkad: No of women/ total individual applicants  </vt:lpstr>
      <vt:lpstr>Himachal: district wise variations in %age of women work days </vt:lpstr>
      <vt:lpstr>Women’s share in employment generated, Sirohi Rajasthan</vt:lpstr>
      <vt:lpstr>Wages: Varying interpretations</vt:lpstr>
      <vt:lpstr>Malampuzha, Palakkad. Kerala. Average wage paid (min wage 125)</vt:lpstr>
      <vt:lpstr>Himachal – average wage paid (Min Wage Rs 100)</vt:lpstr>
      <vt:lpstr>Time rate or piece rate</vt:lpstr>
      <vt:lpstr>Sirohi, Rajasthan – average wages paid (Min Wage Rs 100)</vt:lpstr>
      <vt:lpstr>Slide 26</vt:lpstr>
      <vt:lpstr>Time rate or piece rate</vt:lpstr>
      <vt:lpstr>3. Wider Impacts</vt:lpstr>
      <vt:lpstr>Wider Impacts</vt:lpstr>
      <vt:lpstr>Impact on agriculture</vt:lpstr>
      <vt:lpstr>4.  Programme Management </vt:lpstr>
      <vt:lpstr>Management Capacity </vt:lpstr>
      <vt:lpstr>ADS in charge of whole group</vt:lpstr>
      <vt:lpstr>Kerala </vt:lpstr>
      <vt:lpstr>Muster roll, Kerala</vt:lpstr>
      <vt:lpstr>5. Challenges</vt:lpstr>
      <vt:lpstr>Implementation concerns</vt:lpstr>
      <vt:lpstr>Local Contexts: Kerala</vt:lpstr>
      <vt:lpstr>Challenges</vt:lpstr>
      <vt:lpstr>Involving women</vt:lpstr>
      <vt:lpstr>6.  Potential development impact</vt:lpstr>
      <vt:lpstr>Development impact</vt:lpstr>
      <vt:lpstr>Employment or social protection?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Director</dc:creator>
  <cp:lastModifiedBy>director</cp:lastModifiedBy>
  <cp:revision>57</cp:revision>
  <dcterms:created xsi:type="dcterms:W3CDTF">2006-08-16T00:00:00Z</dcterms:created>
  <dcterms:modified xsi:type="dcterms:W3CDTF">2009-09-04T07:18:20Z</dcterms:modified>
</cp:coreProperties>
</file>