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3" r:id="rId3"/>
    <p:sldId id="293" r:id="rId4"/>
    <p:sldId id="258" r:id="rId5"/>
    <p:sldId id="284" r:id="rId6"/>
    <p:sldId id="260" r:id="rId7"/>
    <p:sldId id="289" r:id="rId8"/>
    <p:sldId id="259" r:id="rId9"/>
    <p:sldId id="261" r:id="rId10"/>
    <p:sldId id="290" r:id="rId11"/>
    <p:sldId id="285" r:id="rId12"/>
    <p:sldId id="271" r:id="rId13"/>
    <p:sldId id="270" r:id="rId14"/>
    <p:sldId id="263" r:id="rId15"/>
    <p:sldId id="291" r:id="rId16"/>
    <p:sldId id="264" r:id="rId17"/>
    <p:sldId id="282" r:id="rId18"/>
    <p:sldId id="286" r:id="rId19"/>
    <p:sldId id="267" r:id="rId20"/>
    <p:sldId id="274" r:id="rId21"/>
    <p:sldId id="273" r:id="rId22"/>
    <p:sldId id="272" r:id="rId23"/>
    <p:sldId id="268" r:id="rId24"/>
    <p:sldId id="279" r:id="rId25"/>
    <p:sldId id="281" r:id="rId26"/>
    <p:sldId id="288" r:id="rId27"/>
    <p:sldId id="292" r:id="rId28"/>
    <p:sldId id="277" r:id="rId29"/>
    <p:sldId id="280"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irector\Desktop\nrega%20paper\nrega%20dat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irector\Desktop\New%20Microsoft%20Office%20Excel%20Worksheet%20(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irector\Desktop\New%20Microsoft%20Office%20Excel%20Worksheet%20(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director\Desktop\nrega%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irector\Desktop\New%20Microsoft%20Office%20Excel%20Worksheet%20(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irector\Desktop\New%20Microsoft%20Office%20Excel%20Worksheet%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irector\Desktop\New%20Microsoft%20Office%20Excel%20Worksheet%20(2).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director\Desktop\New%20Microsoft%20Office%20Excel%20Worksheet%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irector\Desktop\New%20Microsoft%20Office%20Excel%20Worksheet%20(2).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director\Desktop\nrega%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bar"/>
        <c:grouping val="clustered"/>
        <c:ser>
          <c:idx val="0"/>
          <c:order val="0"/>
          <c:tx>
            <c:strRef>
              <c:f>Sheet1!$B$1</c:f>
              <c:strCache>
                <c:ptCount val="1"/>
                <c:pt idx="0">
                  <c:v>Total Number of Person Days for Women (in lakhs)</c:v>
                </c:pt>
              </c:strCache>
            </c:strRef>
          </c:tx>
          <c:cat>
            <c:strRef>
              <c:f>Sheet1!$A$2:$A$17</c:f>
              <c:strCache>
                <c:ptCount val="16"/>
                <c:pt idx="0">
                  <c:v>Rajasthan</c:v>
                </c:pt>
                <c:pt idx="1">
                  <c:v>Andhra Pradesh</c:v>
                </c:pt>
                <c:pt idx="2">
                  <c:v>Tamil Nadu</c:v>
                </c:pt>
                <c:pt idx="3">
                  <c:v>Madhya Pradesh</c:v>
                </c:pt>
                <c:pt idx="4">
                  <c:v>Uttar Pradesh</c:v>
                </c:pt>
                <c:pt idx="5">
                  <c:v>Bihar</c:v>
                </c:pt>
                <c:pt idx="6">
                  <c:v>West Bengal</c:v>
                </c:pt>
                <c:pt idx="7">
                  <c:v>Maharashtra</c:v>
                </c:pt>
                <c:pt idx="8">
                  <c:v>Karnataka</c:v>
                </c:pt>
                <c:pt idx="9">
                  <c:v>Gujarat</c:v>
                </c:pt>
                <c:pt idx="10">
                  <c:v>Kerala</c:v>
                </c:pt>
                <c:pt idx="11">
                  <c:v>Himachal Pradesh</c:v>
                </c:pt>
                <c:pt idx="12">
                  <c:v>Uttarakhand</c:v>
                </c:pt>
                <c:pt idx="13">
                  <c:v>Haryana</c:v>
                </c:pt>
                <c:pt idx="14">
                  <c:v>Punjab</c:v>
                </c:pt>
                <c:pt idx="15">
                  <c:v>Jammu and Kashmir</c:v>
                </c:pt>
              </c:strCache>
            </c:strRef>
          </c:cat>
          <c:val>
            <c:numRef>
              <c:f>Sheet1!$B$2:$B$17</c:f>
              <c:numCache>
                <c:formatCode>General</c:formatCode>
                <c:ptCount val="16"/>
                <c:pt idx="0">
                  <c:v>1725.82</c:v>
                </c:pt>
                <c:pt idx="1">
                  <c:v>1037.5</c:v>
                </c:pt>
                <c:pt idx="2">
                  <c:v>669.76</c:v>
                </c:pt>
                <c:pt idx="3">
                  <c:v>455.43</c:v>
                </c:pt>
                <c:pt idx="4">
                  <c:v>138.77000000000001</c:v>
                </c:pt>
                <c:pt idx="5">
                  <c:v>132.61000000000001</c:v>
                </c:pt>
                <c:pt idx="6">
                  <c:v>122.61</c:v>
                </c:pt>
                <c:pt idx="7">
                  <c:v>74.12</c:v>
                </c:pt>
                <c:pt idx="8">
                  <c:v>63.47</c:v>
                </c:pt>
                <c:pt idx="9">
                  <c:v>58.98</c:v>
                </c:pt>
                <c:pt idx="10">
                  <c:v>35.76</c:v>
                </c:pt>
                <c:pt idx="11">
                  <c:v>22.96</c:v>
                </c:pt>
                <c:pt idx="12">
                  <c:v>16.29</c:v>
                </c:pt>
                <c:pt idx="13">
                  <c:v>5.82</c:v>
                </c:pt>
                <c:pt idx="14">
                  <c:v>2.95</c:v>
                </c:pt>
                <c:pt idx="15">
                  <c:v>0.59</c:v>
                </c:pt>
              </c:numCache>
            </c:numRef>
          </c:val>
        </c:ser>
        <c:axId val="57163776"/>
        <c:axId val="57166464"/>
      </c:barChart>
      <c:catAx>
        <c:axId val="57163776"/>
        <c:scaling>
          <c:orientation val="minMax"/>
        </c:scaling>
        <c:axPos val="l"/>
        <c:tickLblPos val="nextTo"/>
        <c:crossAx val="57166464"/>
        <c:crosses val="autoZero"/>
        <c:auto val="1"/>
        <c:lblAlgn val="ctr"/>
        <c:lblOffset val="100"/>
      </c:catAx>
      <c:valAx>
        <c:axId val="57166464"/>
        <c:scaling>
          <c:orientation val="minMax"/>
        </c:scaling>
        <c:axPos val="b"/>
        <c:majorGridlines/>
        <c:numFmt formatCode="General" sourceLinked="1"/>
        <c:tickLblPos val="nextTo"/>
        <c:crossAx val="57163776"/>
        <c:crosses val="autoZero"/>
        <c:crossBetween val="between"/>
      </c:valAx>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bar"/>
        <c:grouping val="clustered"/>
        <c:ser>
          <c:idx val="0"/>
          <c:order val="0"/>
          <c:tx>
            <c:strRef>
              <c:f>Sheet1!$B$116</c:f>
              <c:strCache>
                <c:ptCount val="1"/>
                <c:pt idx="0">
                  <c:v>Average wage paid</c:v>
                </c:pt>
              </c:strCache>
            </c:strRef>
          </c:tx>
          <c:cat>
            <c:numRef>
              <c:f>Sheet1!$A$117:$A$128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Sheet1!$B$117:$B$128</c:f>
              <c:numCache>
                <c:formatCode>General</c:formatCode>
                <c:ptCount val="12"/>
                <c:pt idx="0">
                  <c:v>99</c:v>
                </c:pt>
                <c:pt idx="1">
                  <c:v>105</c:v>
                </c:pt>
                <c:pt idx="2">
                  <c:v>99</c:v>
                </c:pt>
                <c:pt idx="3">
                  <c:v>100</c:v>
                </c:pt>
                <c:pt idx="4">
                  <c:v>124</c:v>
                </c:pt>
                <c:pt idx="5">
                  <c:v>99</c:v>
                </c:pt>
                <c:pt idx="6">
                  <c:v>115</c:v>
                </c:pt>
                <c:pt idx="7">
                  <c:v>100</c:v>
                </c:pt>
                <c:pt idx="8">
                  <c:v>100</c:v>
                </c:pt>
                <c:pt idx="9">
                  <c:v>99</c:v>
                </c:pt>
                <c:pt idx="10">
                  <c:v>100</c:v>
                </c:pt>
                <c:pt idx="11">
                  <c:v>100</c:v>
                </c:pt>
              </c:numCache>
            </c:numRef>
          </c:val>
        </c:ser>
        <c:axId val="56183808"/>
        <c:axId val="56201984"/>
      </c:barChart>
      <c:catAx>
        <c:axId val="56183808"/>
        <c:scaling>
          <c:orientation val="minMax"/>
        </c:scaling>
        <c:axPos val="l"/>
        <c:numFmt formatCode="General" sourceLinked="1"/>
        <c:tickLblPos val="nextTo"/>
        <c:crossAx val="56201984"/>
        <c:crosses val="autoZero"/>
        <c:auto val="1"/>
        <c:lblAlgn val="ctr"/>
        <c:lblOffset val="100"/>
      </c:catAx>
      <c:valAx>
        <c:axId val="56201984"/>
        <c:scaling>
          <c:orientation val="minMax"/>
        </c:scaling>
        <c:axPos val="b"/>
        <c:majorGridlines/>
        <c:numFmt formatCode="General" sourceLinked="1"/>
        <c:tickLblPos val="nextTo"/>
        <c:crossAx val="56183808"/>
        <c:crosses val="autoZero"/>
        <c:crossBetween val="between"/>
      </c:valAx>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bar"/>
        <c:grouping val="clustered"/>
        <c:ser>
          <c:idx val="0"/>
          <c:order val="0"/>
          <c:tx>
            <c:strRef>
              <c:f>Sheet1!$B$133</c:f>
              <c:strCache>
                <c:ptCount val="1"/>
                <c:pt idx="0">
                  <c:v>Average wage paid 2007-8 Sirohi (selected blocks)</c:v>
                </c:pt>
              </c:strCache>
            </c:strRef>
          </c:tx>
          <c:cat>
            <c:numRef>
              <c:f>Sheet1!$A$134:$A$144</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Sheet1!$B$134:$B$144</c:f>
              <c:numCache>
                <c:formatCode>General</c:formatCode>
                <c:ptCount val="11"/>
                <c:pt idx="0">
                  <c:v>58</c:v>
                </c:pt>
                <c:pt idx="1">
                  <c:v>62</c:v>
                </c:pt>
                <c:pt idx="2">
                  <c:v>57</c:v>
                </c:pt>
                <c:pt idx="3">
                  <c:v>55</c:v>
                </c:pt>
                <c:pt idx="4">
                  <c:v>54</c:v>
                </c:pt>
                <c:pt idx="5">
                  <c:v>69</c:v>
                </c:pt>
                <c:pt idx="6">
                  <c:v>66</c:v>
                </c:pt>
                <c:pt idx="7">
                  <c:v>62</c:v>
                </c:pt>
                <c:pt idx="8">
                  <c:v>55</c:v>
                </c:pt>
                <c:pt idx="9">
                  <c:v>59</c:v>
                </c:pt>
                <c:pt idx="10">
                  <c:v>58</c:v>
                </c:pt>
              </c:numCache>
            </c:numRef>
          </c:val>
        </c:ser>
        <c:axId val="56222464"/>
        <c:axId val="56224000"/>
      </c:barChart>
      <c:catAx>
        <c:axId val="56222464"/>
        <c:scaling>
          <c:orientation val="minMax"/>
        </c:scaling>
        <c:axPos val="l"/>
        <c:numFmt formatCode="General" sourceLinked="1"/>
        <c:tickLblPos val="nextTo"/>
        <c:crossAx val="56224000"/>
        <c:crosses val="autoZero"/>
        <c:auto val="1"/>
        <c:lblAlgn val="ctr"/>
        <c:lblOffset val="100"/>
      </c:catAx>
      <c:valAx>
        <c:axId val="56224000"/>
        <c:scaling>
          <c:orientation val="minMax"/>
        </c:scaling>
        <c:axPos val="b"/>
        <c:majorGridlines/>
        <c:numFmt formatCode="General" sourceLinked="1"/>
        <c:tickLblPos val="nextTo"/>
        <c:crossAx val="56222464"/>
        <c:crosses val="autoZero"/>
        <c:crossBetween val="between"/>
      </c:valAx>
    </c:plotArea>
    <c:legend>
      <c:legendPos val="r"/>
      <c:layout/>
    </c:legend>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layout/>
    </c:title>
    <c:plotArea>
      <c:layout/>
      <c:lineChart>
        <c:grouping val="standard"/>
        <c:ser>
          <c:idx val="0"/>
          <c:order val="0"/>
          <c:tx>
            <c:strRef>
              <c:f>Sheet1!$B$165</c:f>
              <c:strCache>
                <c:ptCount val="1"/>
                <c:pt idx="0">
                  <c:v>average wage Sirohi</c:v>
                </c:pt>
              </c:strCache>
            </c:strRef>
          </c:tx>
          <c:marker>
            <c:symbol val="none"/>
          </c:marker>
          <c:cat>
            <c:strRef>
              <c:f>Sheet1!$A$166:$A$169</c:f>
              <c:strCache>
                <c:ptCount val="4"/>
                <c:pt idx="0">
                  <c:v>2006-7</c:v>
                </c:pt>
                <c:pt idx="1">
                  <c:v>2007-8</c:v>
                </c:pt>
                <c:pt idx="2">
                  <c:v>2008-9</c:v>
                </c:pt>
                <c:pt idx="3">
                  <c:v>2009-10</c:v>
                </c:pt>
              </c:strCache>
            </c:strRef>
          </c:cat>
          <c:val>
            <c:numRef>
              <c:f>Sheet1!$B$166:$B$169</c:f>
              <c:numCache>
                <c:formatCode>General</c:formatCode>
                <c:ptCount val="4"/>
                <c:pt idx="0">
                  <c:v>50</c:v>
                </c:pt>
                <c:pt idx="1">
                  <c:v>59</c:v>
                </c:pt>
                <c:pt idx="2">
                  <c:v>75</c:v>
                </c:pt>
                <c:pt idx="3">
                  <c:v>79</c:v>
                </c:pt>
              </c:numCache>
            </c:numRef>
          </c:val>
        </c:ser>
        <c:marker val="1"/>
        <c:axId val="57051392"/>
        <c:axId val="57057280"/>
      </c:lineChart>
      <c:catAx>
        <c:axId val="57051392"/>
        <c:scaling>
          <c:orientation val="minMax"/>
        </c:scaling>
        <c:axPos val="b"/>
        <c:tickLblPos val="nextTo"/>
        <c:crossAx val="57057280"/>
        <c:crosses val="autoZero"/>
        <c:auto val="1"/>
        <c:lblAlgn val="ctr"/>
        <c:lblOffset val="100"/>
      </c:catAx>
      <c:valAx>
        <c:axId val="57057280"/>
        <c:scaling>
          <c:orientation val="minMax"/>
        </c:scaling>
        <c:axPos val="l"/>
        <c:majorGridlines/>
        <c:numFmt formatCode="General" sourceLinked="1"/>
        <c:tickLblPos val="nextTo"/>
        <c:crossAx val="57051392"/>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Sheet1!$B$42</c:f>
              <c:strCache>
                <c:ptCount val="1"/>
                <c:pt idx="0">
                  <c:v>Female share of total person days (percentage) 2007</c:v>
                </c:pt>
              </c:strCache>
            </c:strRef>
          </c:tx>
          <c:cat>
            <c:strRef>
              <c:f>Sheet1!$A$43:$A$68</c:f>
              <c:strCache>
                <c:ptCount val="26"/>
                <c:pt idx="0">
                  <c:v>TAMIL NADU </c:v>
                </c:pt>
                <c:pt idx="1">
                  <c:v>TRIPURA </c:v>
                </c:pt>
                <c:pt idx="2">
                  <c:v>RAJASTHAN </c:v>
                </c:pt>
                <c:pt idx="3">
                  <c:v>KERALA </c:v>
                </c:pt>
                <c:pt idx="4">
                  <c:v>ANDHRA PRADESH </c:v>
                </c:pt>
                <c:pt idx="5">
                  <c:v>GUJARAT </c:v>
                </c:pt>
                <c:pt idx="6">
                  <c:v>KARNATAKA </c:v>
                </c:pt>
                <c:pt idx="7">
                  <c:v>MANIPUR </c:v>
                </c:pt>
                <c:pt idx="8">
                  <c:v>MADHYA PRADESH </c:v>
                </c:pt>
                <c:pt idx="9">
                  <c:v>CHHATTISGARH </c:v>
                </c:pt>
                <c:pt idx="10">
                  <c:v>JHARKHAND </c:v>
                </c:pt>
                <c:pt idx="11">
                  <c:v>MAHARASHTRA </c:v>
                </c:pt>
                <c:pt idx="12">
                  <c:v>PUNJAB </c:v>
                </c:pt>
                <c:pt idx="13">
                  <c:v>ORISSA </c:v>
                </c:pt>
                <c:pt idx="14">
                  <c:v>MIZORAM </c:v>
                </c:pt>
                <c:pt idx="15">
                  <c:v>ASSAM </c:v>
                </c:pt>
                <c:pt idx="16">
                  <c:v>ARUNACHAL PRADESH </c:v>
                </c:pt>
                <c:pt idx="17">
                  <c:v>HARYANA </c:v>
                </c:pt>
                <c:pt idx="18">
                  <c:v>UTTARAKHAND </c:v>
                </c:pt>
                <c:pt idx="19">
                  <c:v>NAGALAND </c:v>
                </c:pt>
                <c:pt idx="20">
                  <c:v>SIKKIM </c:v>
                </c:pt>
                <c:pt idx="21">
                  <c:v>WEST BENGAL </c:v>
                </c:pt>
                <c:pt idx="22">
                  <c:v>BIHAR </c:v>
                </c:pt>
                <c:pt idx="23">
                  <c:v>UTTAR PRADESH </c:v>
                </c:pt>
                <c:pt idx="24">
                  <c:v>HIMACHAL PRADESH </c:v>
                </c:pt>
                <c:pt idx="25">
                  <c:v>JAMMU AND KASHMIR </c:v>
                </c:pt>
              </c:strCache>
            </c:strRef>
          </c:cat>
          <c:val>
            <c:numRef>
              <c:f>Sheet1!$B$43:$B$68</c:f>
              <c:numCache>
                <c:formatCode>General</c:formatCode>
                <c:ptCount val="26"/>
                <c:pt idx="0">
                  <c:v>82</c:v>
                </c:pt>
                <c:pt idx="1">
                  <c:v>76</c:v>
                </c:pt>
                <c:pt idx="2">
                  <c:v>68</c:v>
                </c:pt>
                <c:pt idx="3">
                  <c:v>66</c:v>
                </c:pt>
                <c:pt idx="4">
                  <c:v>55</c:v>
                </c:pt>
                <c:pt idx="5">
                  <c:v>51</c:v>
                </c:pt>
                <c:pt idx="6">
                  <c:v>51</c:v>
                </c:pt>
                <c:pt idx="7">
                  <c:v>51</c:v>
                </c:pt>
                <c:pt idx="8">
                  <c:v>44</c:v>
                </c:pt>
                <c:pt idx="9">
                  <c:v>40</c:v>
                </c:pt>
                <c:pt idx="10">
                  <c:v>40</c:v>
                </c:pt>
                <c:pt idx="11">
                  <c:v>38</c:v>
                </c:pt>
                <c:pt idx="12">
                  <c:v>38</c:v>
                </c:pt>
                <c:pt idx="13">
                  <c:v>36</c:v>
                </c:pt>
                <c:pt idx="14">
                  <c:v>34</c:v>
                </c:pt>
                <c:pt idx="15">
                  <c:v>32</c:v>
                </c:pt>
                <c:pt idx="16">
                  <c:v>31</c:v>
                </c:pt>
                <c:pt idx="17">
                  <c:v>31</c:v>
                </c:pt>
                <c:pt idx="18">
                  <c:v>31</c:v>
                </c:pt>
                <c:pt idx="19">
                  <c:v>30</c:v>
                </c:pt>
                <c:pt idx="20">
                  <c:v>25</c:v>
                </c:pt>
                <c:pt idx="21">
                  <c:v>19</c:v>
                </c:pt>
                <c:pt idx="22">
                  <c:v>18</c:v>
                </c:pt>
                <c:pt idx="23">
                  <c:v>17</c:v>
                </c:pt>
                <c:pt idx="24">
                  <c:v>13</c:v>
                </c:pt>
                <c:pt idx="25">
                  <c:v>5</c:v>
                </c:pt>
              </c:numCache>
            </c:numRef>
          </c:val>
        </c:ser>
        <c:axId val="55807360"/>
        <c:axId val="55817344"/>
      </c:barChart>
      <c:catAx>
        <c:axId val="55807360"/>
        <c:scaling>
          <c:orientation val="minMax"/>
        </c:scaling>
        <c:axPos val="l"/>
        <c:tickLblPos val="nextTo"/>
        <c:crossAx val="55817344"/>
        <c:crosses val="autoZero"/>
        <c:auto val="1"/>
        <c:lblAlgn val="ctr"/>
        <c:lblOffset val="100"/>
      </c:catAx>
      <c:valAx>
        <c:axId val="55817344"/>
        <c:scaling>
          <c:orientation val="minMax"/>
        </c:scaling>
        <c:axPos val="b"/>
        <c:majorGridlines/>
        <c:numFmt formatCode="General" sourceLinked="1"/>
        <c:tickLblPos val="nextTo"/>
        <c:crossAx val="55807360"/>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Sheet1!$B$22</c:f>
              <c:strCache>
                <c:ptCount val="1"/>
                <c:pt idx="0">
                  <c:v>Share of Person days for Women (%) 2008-9</c:v>
                </c:pt>
              </c:strCache>
            </c:strRef>
          </c:tx>
          <c:cat>
            <c:strRef>
              <c:f>Sheet1!$A$23:$A$35</c:f>
              <c:strCache>
                <c:ptCount val="13"/>
                <c:pt idx="0">
                  <c:v>KERALA</c:v>
                </c:pt>
                <c:pt idx="1">
                  <c:v>TAMIL NADU</c:v>
                </c:pt>
                <c:pt idx="2">
                  <c:v>RAJASTHAN</c:v>
                </c:pt>
                <c:pt idx="3">
                  <c:v>ANDHRA</c:v>
                </c:pt>
                <c:pt idx="4">
                  <c:v>KARNATAKA</c:v>
                </c:pt>
                <c:pt idx="5">
                  <c:v>MAHARASHTRA</c:v>
                </c:pt>
                <c:pt idx="6">
                  <c:v>MP</c:v>
                </c:pt>
                <c:pt idx="7">
                  <c:v>ORISSA</c:v>
                </c:pt>
                <c:pt idx="8">
                  <c:v>HIMACHAL</c:v>
                </c:pt>
                <c:pt idx="9">
                  <c:v>GUJARAT</c:v>
                </c:pt>
                <c:pt idx="10">
                  <c:v>BIHAR</c:v>
                </c:pt>
                <c:pt idx="11">
                  <c:v>WEST BENGAL</c:v>
                </c:pt>
                <c:pt idx="12">
                  <c:v>J&amp;K</c:v>
                </c:pt>
              </c:strCache>
            </c:strRef>
          </c:cat>
          <c:val>
            <c:numRef>
              <c:f>Sheet1!$B$23:$B$35</c:f>
              <c:numCache>
                <c:formatCode>General</c:formatCode>
                <c:ptCount val="13"/>
                <c:pt idx="0">
                  <c:v>85</c:v>
                </c:pt>
                <c:pt idx="1">
                  <c:v>79</c:v>
                </c:pt>
                <c:pt idx="2">
                  <c:v>70</c:v>
                </c:pt>
                <c:pt idx="3">
                  <c:v>59</c:v>
                </c:pt>
                <c:pt idx="4">
                  <c:v>46</c:v>
                </c:pt>
                <c:pt idx="5">
                  <c:v>42</c:v>
                </c:pt>
                <c:pt idx="6">
                  <c:v>40</c:v>
                </c:pt>
                <c:pt idx="7">
                  <c:v>40</c:v>
                </c:pt>
                <c:pt idx="8">
                  <c:v>35</c:v>
                </c:pt>
                <c:pt idx="9">
                  <c:v>35</c:v>
                </c:pt>
                <c:pt idx="10">
                  <c:v>32</c:v>
                </c:pt>
                <c:pt idx="11">
                  <c:v>23</c:v>
                </c:pt>
                <c:pt idx="12">
                  <c:v>3</c:v>
                </c:pt>
              </c:numCache>
            </c:numRef>
          </c:val>
        </c:ser>
        <c:axId val="55841152"/>
        <c:axId val="55842688"/>
      </c:barChart>
      <c:catAx>
        <c:axId val="55841152"/>
        <c:scaling>
          <c:orientation val="minMax"/>
        </c:scaling>
        <c:axPos val="l"/>
        <c:tickLblPos val="nextTo"/>
        <c:crossAx val="55842688"/>
        <c:crosses val="autoZero"/>
        <c:auto val="1"/>
        <c:lblAlgn val="ctr"/>
        <c:lblOffset val="100"/>
      </c:catAx>
      <c:valAx>
        <c:axId val="55842688"/>
        <c:scaling>
          <c:orientation val="minMax"/>
        </c:scaling>
        <c:axPos val="b"/>
        <c:majorGridlines/>
        <c:numFmt formatCode="General" sourceLinked="1"/>
        <c:tickLblPos val="nextTo"/>
        <c:crossAx val="55841152"/>
        <c:crosses val="autoZero"/>
        <c:crossBetween val="between"/>
      </c:valAx>
    </c:plotArea>
    <c:legend>
      <c:legendPos val="r"/>
      <c:layout/>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bar"/>
        <c:grouping val="clustered"/>
        <c:ser>
          <c:idx val="0"/>
          <c:order val="0"/>
          <c:tx>
            <c:strRef>
              <c:f>Sheet1!$B$90</c:f>
              <c:strCache>
                <c:ptCount val="1"/>
                <c:pt idx="0">
                  <c:v>2008-9</c:v>
                </c:pt>
              </c:strCache>
            </c:strRef>
          </c:tx>
          <c:cat>
            <c:strRef>
              <c:f>Sheet1!$A$91:$A$94</c:f>
              <c:strCache>
                <c:ptCount val="4"/>
                <c:pt idx="0">
                  <c:v>Idukki</c:v>
                </c:pt>
                <c:pt idx="1">
                  <c:v>Kasargod</c:v>
                </c:pt>
                <c:pt idx="2">
                  <c:v>Palakkad</c:v>
                </c:pt>
                <c:pt idx="3">
                  <c:v>Wayanad</c:v>
                </c:pt>
              </c:strCache>
            </c:strRef>
          </c:cat>
          <c:val>
            <c:numRef>
              <c:f>Sheet1!$B$91:$B$94</c:f>
              <c:numCache>
                <c:formatCode>General</c:formatCode>
                <c:ptCount val="4"/>
                <c:pt idx="0">
                  <c:v>90</c:v>
                </c:pt>
                <c:pt idx="1">
                  <c:v>79</c:v>
                </c:pt>
                <c:pt idx="2">
                  <c:v>69</c:v>
                </c:pt>
                <c:pt idx="3">
                  <c:v>70</c:v>
                </c:pt>
              </c:numCache>
            </c:numRef>
          </c:val>
        </c:ser>
        <c:axId val="55866112"/>
        <c:axId val="55867648"/>
      </c:barChart>
      <c:catAx>
        <c:axId val="55866112"/>
        <c:scaling>
          <c:orientation val="minMax"/>
        </c:scaling>
        <c:axPos val="l"/>
        <c:tickLblPos val="nextTo"/>
        <c:crossAx val="55867648"/>
        <c:crosses val="autoZero"/>
        <c:auto val="1"/>
        <c:lblAlgn val="ctr"/>
        <c:lblOffset val="100"/>
      </c:catAx>
      <c:valAx>
        <c:axId val="55867648"/>
        <c:scaling>
          <c:orientation val="minMax"/>
        </c:scaling>
        <c:axPos val="b"/>
        <c:majorGridlines/>
        <c:numFmt formatCode="General" sourceLinked="1"/>
        <c:tickLblPos val="nextTo"/>
        <c:crossAx val="55866112"/>
        <c:crosses val="autoZero"/>
        <c:crossBetween val="between"/>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stacked"/>
        <c:ser>
          <c:idx val="0"/>
          <c:order val="0"/>
          <c:tx>
            <c:strRef>
              <c:f>Sheet1!$B$1</c:f>
              <c:strCache>
                <c:ptCount val="1"/>
                <c:pt idx="0">
                  <c:v>Cumulative Persondays (in lakh) claimed by women in 2008-09</c:v>
                </c:pt>
              </c:strCache>
            </c:strRef>
          </c:tx>
          <c:cat>
            <c:strRef>
              <c:f>Sheet1!$A$2:$A$14</c:f>
              <c:strCache>
                <c:ptCount val="13"/>
                <c:pt idx="0">
                  <c:v>Ottappalam</c:v>
                </c:pt>
                <c:pt idx="1">
                  <c:v>Mannarkad</c:v>
                </c:pt>
                <c:pt idx="2">
                  <c:v>Palakkad</c:v>
                </c:pt>
                <c:pt idx="3">
                  <c:v>Chittur</c:v>
                </c:pt>
                <c:pt idx="4">
                  <c:v>Alathur</c:v>
                </c:pt>
                <c:pt idx="5">
                  <c:v>Attappadi</c:v>
                </c:pt>
                <c:pt idx="6">
                  <c:v>Kollengode</c:v>
                </c:pt>
                <c:pt idx="7">
                  <c:v>Malampuzha</c:v>
                </c:pt>
                <c:pt idx="8">
                  <c:v>Nemmara</c:v>
                </c:pt>
                <c:pt idx="9">
                  <c:v>Kuzhal Mannam</c:v>
                </c:pt>
                <c:pt idx="10">
                  <c:v>Pattambi</c:v>
                </c:pt>
                <c:pt idx="11">
                  <c:v>Trithala</c:v>
                </c:pt>
                <c:pt idx="12">
                  <c:v>S.K. Puram</c:v>
                </c:pt>
              </c:strCache>
            </c:strRef>
          </c:cat>
          <c:val>
            <c:numRef>
              <c:f>Sheet1!$B$2:$B$14</c:f>
              <c:numCache>
                <c:formatCode>General</c:formatCode>
                <c:ptCount val="13"/>
                <c:pt idx="0">
                  <c:v>153629</c:v>
                </c:pt>
                <c:pt idx="1">
                  <c:v>334206</c:v>
                </c:pt>
                <c:pt idx="2">
                  <c:v>413218</c:v>
                </c:pt>
                <c:pt idx="3">
                  <c:v>383692</c:v>
                </c:pt>
                <c:pt idx="4">
                  <c:v>269171</c:v>
                </c:pt>
                <c:pt idx="5">
                  <c:v>243151</c:v>
                </c:pt>
                <c:pt idx="6">
                  <c:v>169152</c:v>
                </c:pt>
                <c:pt idx="7">
                  <c:v>462112</c:v>
                </c:pt>
                <c:pt idx="8">
                  <c:v>139858</c:v>
                </c:pt>
                <c:pt idx="9">
                  <c:v>161959</c:v>
                </c:pt>
                <c:pt idx="10">
                  <c:v>203029</c:v>
                </c:pt>
                <c:pt idx="11">
                  <c:v>184499</c:v>
                </c:pt>
                <c:pt idx="12">
                  <c:v>198089</c:v>
                </c:pt>
              </c:numCache>
            </c:numRef>
          </c:val>
        </c:ser>
        <c:ser>
          <c:idx val="1"/>
          <c:order val="1"/>
          <c:tx>
            <c:strRef>
              <c:f>Sheet1!$C$1</c:f>
              <c:strCache>
                <c:ptCount val="1"/>
                <c:pt idx="0">
                  <c:v>Column1</c:v>
                </c:pt>
              </c:strCache>
            </c:strRef>
          </c:tx>
          <c:cat>
            <c:strRef>
              <c:f>Sheet1!$A$2:$A$14</c:f>
              <c:strCache>
                <c:ptCount val="13"/>
                <c:pt idx="0">
                  <c:v>Ottappalam</c:v>
                </c:pt>
                <c:pt idx="1">
                  <c:v>Mannarkad</c:v>
                </c:pt>
                <c:pt idx="2">
                  <c:v>Palakkad</c:v>
                </c:pt>
                <c:pt idx="3">
                  <c:v>Chittur</c:v>
                </c:pt>
                <c:pt idx="4">
                  <c:v>Alathur</c:v>
                </c:pt>
                <c:pt idx="5">
                  <c:v>Attappadi</c:v>
                </c:pt>
                <c:pt idx="6">
                  <c:v>Kollengode</c:v>
                </c:pt>
                <c:pt idx="7">
                  <c:v>Malampuzha</c:v>
                </c:pt>
                <c:pt idx="8">
                  <c:v>Nemmara</c:v>
                </c:pt>
                <c:pt idx="9">
                  <c:v>Kuzhal Mannam</c:v>
                </c:pt>
                <c:pt idx="10">
                  <c:v>Pattambi</c:v>
                </c:pt>
                <c:pt idx="11">
                  <c:v>Trithala</c:v>
                </c:pt>
                <c:pt idx="12">
                  <c:v>S.K. Puram</c:v>
                </c:pt>
              </c:strCache>
            </c:strRef>
          </c:cat>
          <c:val>
            <c:numRef>
              <c:f>Sheet1!$C$2:$C$14</c:f>
              <c:numCache>
                <c:formatCode>General</c:formatCode>
                <c:ptCount val="13"/>
              </c:numCache>
            </c:numRef>
          </c:val>
        </c:ser>
        <c:ser>
          <c:idx val="2"/>
          <c:order val="2"/>
          <c:tx>
            <c:strRef>
              <c:f>Sheet1!$D$1</c:f>
              <c:strCache>
                <c:ptCount val="1"/>
                <c:pt idx="0">
                  <c:v>Column2</c:v>
                </c:pt>
              </c:strCache>
            </c:strRef>
          </c:tx>
          <c:cat>
            <c:strRef>
              <c:f>Sheet1!$A$2:$A$14</c:f>
              <c:strCache>
                <c:ptCount val="13"/>
                <c:pt idx="0">
                  <c:v>Ottappalam</c:v>
                </c:pt>
                <c:pt idx="1">
                  <c:v>Mannarkad</c:v>
                </c:pt>
                <c:pt idx="2">
                  <c:v>Palakkad</c:v>
                </c:pt>
                <c:pt idx="3">
                  <c:v>Chittur</c:v>
                </c:pt>
                <c:pt idx="4">
                  <c:v>Alathur</c:v>
                </c:pt>
                <c:pt idx="5">
                  <c:v>Attappadi</c:v>
                </c:pt>
                <c:pt idx="6">
                  <c:v>Kollengode</c:v>
                </c:pt>
                <c:pt idx="7">
                  <c:v>Malampuzha</c:v>
                </c:pt>
                <c:pt idx="8">
                  <c:v>Nemmara</c:v>
                </c:pt>
                <c:pt idx="9">
                  <c:v>Kuzhal Mannam</c:v>
                </c:pt>
                <c:pt idx="10">
                  <c:v>Pattambi</c:v>
                </c:pt>
                <c:pt idx="11">
                  <c:v>Trithala</c:v>
                </c:pt>
                <c:pt idx="12">
                  <c:v>S.K. Puram</c:v>
                </c:pt>
              </c:strCache>
            </c:strRef>
          </c:cat>
          <c:val>
            <c:numRef>
              <c:f>Sheet1!$D$2:$D$14</c:f>
              <c:numCache>
                <c:formatCode>General</c:formatCode>
                <c:ptCount val="13"/>
              </c:numCache>
            </c:numRef>
          </c:val>
        </c:ser>
        <c:overlap val="100"/>
        <c:axId val="59198464"/>
        <c:axId val="59331328"/>
      </c:barChart>
      <c:catAx>
        <c:axId val="59198464"/>
        <c:scaling>
          <c:orientation val="minMax"/>
        </c:scaling>
        <c:axPos val="l"/>
        <c:tickLblPos val="nextTo"/>
        <c:crossAx val="59331328"/>
        <c:crosses val="autoZero"/>
        <c:auto val="1"/>
        <c:lblAlgn val="ctr"/>
        <c:lblOffset val="100"/>
      </c:catAx>
      <c:valAx>
        <c:axId val="59331328"/>
        <c:scaling>
          <c:orientation val="minMax"/>
        </c:scaling>
        <c:axPos val="b"/>
        <c:majorGridlines/>
        <c:numFmt formatCode="General" sourceLinked="1"/>
        <c:tickLblPos val="nextTo"/>
        <c:crossAx val="59198464"/>
        <c:crosses val="autoZero"/>
        <c:crossBetween val="between"/>
      </c:valAx>
    </c:plotArea>
    <c:legend>
      <c:legendPos val="r"/>
      <c:legendEntry>
        <c:idx val="1"/>
        <c:delete val="1"/>
      </c:legendEntry>
      <c:legendEntry>
        <c:idx val="2"/>
        <c:delete val="1"/>
      </c:legendEntry>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Sheet1!$B$72</c:f>
              <c:strCache>
                <c:ptCount val="1"/>
                <c:pt idx="0">
                  <c:v>Palakkad: No of women/ total individual applicants </c:v>
                </c:pt>
              </c:strCache>
            </c:strRef>
          </c:tx>
          <c:cat>
            <c:strRef>
              <c:f>Sheet1!$A$73:$A$85</c:f>
              <c:strCache>
                <c:ptCount val="13"/>
                <c:pt idx="0">
                  <c:v>Alathur</c:v>
                </c:pt>
                <c:pt idx="1">
                  <c:v>Attappady</c:v>
                </c:pt>
                <c:pt idx="2">
                  <c:v>Chittur</c:v>
                </c:pt>
                <c:pt idx="3">
                  <c:v>Kollengode</c:v>
                </c:pt>
                <c:pt idx="4">
                  <c:v>Kuzhalmannam</c:v>
                </c:pt>
                <c:pt idx="5">
                  <c:v>Malampuzha</c:v>
                </c:pt>
                <c:pt idx="6">
                  <c:v>Mannarkkad</c:v>
                </c:pt>
                <c:pt idx="7">
                  <c:v>Nemmara</c:v>
                </c:pt>
                <c:pt idx="8">
                  <c:v>Ottappalam</c:v>
                </c:pt>
                <c:pt idx="9">
                  <c:v>Palakkad</c:v>
                </c:pt>
                <c:pt idx="10">
                  <c:v>Pattambi</c:v>
                </c:pt>
                <c:pt idx="11">
                  <c:v>S.K.Puram</c:v>
                </c:pt>
                <c:pt idx="12">
                  <c:v>Thrithala</c:v>
                </c:pt>
              </c:strCache>
            </c:strRef>
          </c:cat>
          <c:val>
            <c:numRef>
              <c:f>Sheet1!$B$73:$B$85</c:f>
              <c:numCache>
                <c:formatCode>General</c:formatCode>
                <c:ptCount val="13"/>
                <c:pt idx="0">
                  <c:v>0.94000000000000061</c:v>
                </c:pt>
                <c:pt idx="1">
                  <c:v>0.68</c:v>
                </c:pt>
                <c:pt idx="2">
                  <c:v>0.89</c:v>
                </c:pt>
                <c:pt idx="3">
                  <c:v>0.64000000000000123</c:v>
                </c:pt>
                <c:pt idx="4">
                  <c:v>0.82000000000000062</c:v>
                </c:pt>
                <c:pt idx="5">
                  <c:v>0.87000000000000111</c:v>
                </c:pt>
                <c:pt idx="6">
                  <c:v>0.86000000000000065</c:v>
                </c:pt>
                <c:pt idx="7">
                  <c:v>0.89</c:v>
                </c:pt>
                <c:pt idx="8">
                  <c:v>0.89</c:v>
                </c:pt>
                <c:pt idx="9">
                  <c:v>0.93</c:v>
                </c:pt>
                <c:pt idx="10">
                  <c:v>0.83000000000000063</c:v>
                </c:pt>
                <c:pt idx="11">
                  <c:v>0.95000000000000062</c:v>
                </c:pt>
                <c:pt idx="12">
                  <c:v>0.91</c:v>
                </c:pt>
              </c:numCache>
            </c:numRef>
          </c:val>
        </c:ser>
        <c:axId val="55893376"/>
        <c:axId val="55895168"/>
      </c:barChart>
      <c:catAx>
        <c:axId val="55893376"/>
        <c:scaling>
          <c:orientation val="minMax"/>
        </c:scaling>
        <c:axPos val="l"/>
        <c:tickLblPos val="nextTo"/>
        <c:crossAx val="55895168"/>
        <c:crosses val="autoZero"/>
        <c:auto val="1"/>
        <c:lblAlgn val="ctr"/>
        <c:lblOffset val="100"/>
      </c:catAx>
      <c:valAx>
        <c:axId val="55895168"/>
        <c:scaling>
          <c:orientation val="minMax"/>
        </c:scaling>
        <c:axPos val="b"/>
        <c:majorGridlines/>
        <c:numFmt formatCode="General" sourceLinked="1"/>
        <c:tickLblPos val="nextTo"/>
        <c:crossAx val="55893376"/>
        <c:crosses val="autoZero"/>
        <c:crossBetween val="between"/>
      </c:valAx>
    </c:plotArea>
    <c:legend>
      <c:legendPos val="r"/>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Sheet1!$A$104</c:f>
              <c:strCache>
                <c:ptCount val="1"/>
                <c:pt idx="0">
                  <c:v>Chamba</c:v>
                </c:pt>
              </c:strCache>
            </c:strRef>
          </c:tx>
          <c:cat>
            <c:strRef>
              <c:f>Sheet1!$B$103:$C$103</c:f>
              <c:strCache>
                <c:ptCount val="2"/>
                <c:pt idx="0">
                  <c:v>2007-8</c:v>
                </c:pt>
                <c:pt idx="1">
                  <c:v>2008-9</c:v>
                </c:pt>
              </c:strCache>
            </c:strRef>
          </c:cat>
          <c:val>
            <c:numRef>
              <c:f>Sheet1!$B$104:$C$104</c:f>
              <c:numCache>
                <c:formatCode>General</c:formatCode>
                <c:ptCount val="2"/>
                <c:pt idx="0">
                  <c:v>34</c:v>
                </c:pt>
                <c:pt idx="1">
                  <c:v>22</c:v>
                </c:pt>
              </c:numCache>
            </c:numRef>
          </c:val>
        </c:ser>
        <c:ser>
          <c:idx val="1"/>
          <c:order val="1"/>
          <c:tx>
            <c:strRef>
              <c:f>Sheet1!$A$105</c:f>
              <c:strCache>
                <c:ptCount val="1"/>
                <c:pt idx="0">
                  <c:v>Sirmour</c:v>
                </c:pt>
              </c:strCache>
            </c:strRef>
          </c:tx>
          <c:cat>
            <c:strRef>
              <c:f>Sheet1!$B$103:$C$103</c:f>
              <c:strCache>
                <c:ptCount val="2"/>
                <c:pt idx="0">
                  <c:v>2007-8</c:v>
                </c:pt>
                <c:pt idx="1">
                  <c:v>2008-9</c:v>
                </c:pt>
              </c:strCache>
            </c:strRef>
          </c:cat>
          <c:val>
            <c:numRef>
              <c:f>Sheet1!$B$105:$C$105</c:f>
              <c:numCache>
                <c:formatCode>General</c:formatCode>
                <c:ptCount val="2"/>
                <c:pt idx="0">
                  <c:v>2</c:v>
                </c:pt>
                <c:pt idx="1">
                  <c:v>4</c:v>
                </c:pt>
              </c:numCache>
            </c:numRef>
          </c:val>
        </c:ser>
        <c:axId val="56992128"/>
        <c:axId val="56993664"/>
      </c:barChart>
      <c:catAx>
        <c:axId val="56992128"/>
        <c:scaling>
          <c:orientation val="minMax"/>
        </c:scaling>
        <c:axPos val="l"/>
        <c:tickLblPos val="nextTo"/>
        <c:crossAx val="56993664"/>
        <c:crosses val="autoZero"/>
        <c:auto val="1"/>
        <c:lblAlgn val="ctr"/>
        <c:lblOffset val="100"/>
      </c:catAx>
      <c:valAx>
        <c:axId val="56993664"/>
        <c:scaling>
          <c:orientation val="minMax"/>
        </c:scaling>
        <c:axPos val="b"/>
        <c:majorGridlines/>
        <c:numFmt formatCode="General" sourceLinked="1"/>
        <c:tickLblPos val="nextTo"/>
        <c:crossAx val="56992128"/>
        <c:crosses val="autoZero"/>
        <c:crossBetween val="between"/>
      </c:valAx>
    </c:plotArea>
    <c:legend>
      <c:legendPos val="r"/>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stacked"/>
        <c:ser>
          <c:idx val="0"/>
          <c:order val="0"/>
          <c:tx>
            <c:strRef>
              <c:f>Sheet1!$B$1</c:f>
              <c:strCache>
                <c:ptCount val="1"/>
                <c:pt idx="0">
                  <c:v>Percentage of women's share in employment generated (lakh persondays)</c:v>
                </c:pt>
              </c:strCache>
            </c:strRef>
          </c:tx>
          <c:cat>
            <c:strRef>
              <c:f>Sheet1!$A$2:$A$7</c:f>
              <c:strCache>
                <c:ptCount val="6"/>
                <c:pt idx="0">
                  <c:v>Banswara</c:v>
                </c:pt>
                <c:pt idx="1">
                  <c:v>Dungarpur</c:v>
                </c:pt>
                <c:pt idx="2">
                  <c:v>Jhalawar</c:v>
                </c:pt>
                <c:pt idx="3">
                  <c:v>Karauli</c:v>
                </c:pt>
                <c:pt idx="4">
                  <c:v>Sirohi</c:v>
                </c:pt>
                <c:pt idx="5">
                  <c:v>Udaipur</c:v>
                </c:pt>
              </c:strCache>
            </c:strRef>
          </c:cat>
          <c:val>
            <c:numRef>
              <c:f>Sheet1!$B$2:$B$7</c:f>
              <c:numCache>
                <c:formatCode>General</c:formatCode>
                <c:ptCount val="6"/>
                <c:pt idx="0">
                  <c:v>67.819999999999993</c:v>
                </c:pt>
                <c:pt idx="1">
                  <c:v>77.19</c:v>
                </c:pt>
                <c:pt idx="2">
                  <c:v>72</c:v>
                </c:pt>
                <c:pt idx="3">
                  <c:v>61.05</c:v>
                </c:pt>
                <c:pt idx="4">
                  <c:v>68.679999999999978</c:v>
                </c:pt>
                <c:pt idx="5">
                  <c:v>63.74</c:v>
                </c:pt>
              </c:numCache>
            </c:numRef>
          </c:val>
        </c:ser>
        <c:ser>
          <c:idx val="1"/>
          <c:order val="1"/>
          <c:tx>
            <c:strRef>
              <c:f>Sheet1!$C$1</c:f>
              <c:strCache>
                <c:ptCount val="1"/>
                <c:pt idx="0">
                  <c:v>Column1</c:v>
                </c:pt>
              </c:strCache>
            </c:strRef>
          </c:tx>
          <c:cat>
            <c:strRef>
              <c:f>Sheet1!$A$2:$A$7</c:f>
              <c:strCache>
                <c:ptCount val="6"/>
                <c:pt idx="0">
                  <c:v>Banswara</c:v>
                </c:pt>
                <c:pt idx="1">
                  <c:v>Dungarpur</c:v>
                </c:pt>
                <c:pt idx="2">
                  <c:v>Jhalawar</c:v>
                </c:pt>
                <c:pt idx="3">
                  <c:v>Karauli</c:v>
                </c:pt>
                <c:pt idx="4">
                  <c:v>Sirohi</c:v>
                </c:pt>
                <c:pt idx="5">
                  <c:v>Udaipur</c:v>
                </c:pt>
              </c:strCache>
            </c:strRef>
          </c:cat>
          <c:val>
            <c:numRef>
              <c:f>Sheet1!$C$2:$C$7</c:f>
              <c:numCache>
                <c:formatCode>General</c:formatCode>
                <c:ptCount val="6"/>
              </c:numCache>
            </c:numRef>
          </c:val>
        </c:ser>
        <c:ser>
          <c:idx val="2"/>
          <c:order val="2"/>
          <c:tx>
            <c:strRef>
              <c:f>Sheet1!$D$1</c:f>
              <c:strCache>
                <c:ptCount val="1"/>
                <c:pt idx="0">
                  <c:v>Column2</c:v>
                </c:pt>
              </c:strCache>
            </c:strRef>
          </c:tx>
          <c:cat>
            <c:strRef>
              <c:f>Sheet1!$A$2:$A$7</c:f>
              <c:strCache>
                <c:ptCount val="6"/>
                <c:pt idx="0">
                  <c:v>Banswara</c:v>
                </c:pt>
                <c:pt idx="1">
                  <c:v>Dungarpur</c:v>
                </c:pt>
                <c:pt idx="2">
                  <c:v>Jhalawar</c:v>
                </c:pt>
                <c:pt idx="3">
                  <c:v>Karauli</c:v>
                </c:pt>
                <c:pt idx="4">
                  <c:v>Sirohi</c:v>
                </c:pt>
                <c:pt idx="5">
                  <c:v>Udaipur</c:v>
                </c:pt>
              </c:strCache>
            </c:strRef>
          </c:cat>
          <c:val>
            <c:numRef>
              <c:f>Sheet1!$D$2:$D$7</c:f>
              <c:numCache>
                <c:formatCode>General</c:formatCode>
                <c:ptCount val="6"/>
              </c:numCache>
            </c:numRef>
          </c:val>
        </c:ser>
        <c:overlap val="100"/>
        <c:axId val="81787904"/>
        <c:axId val="82006784"/>
      </c:barChart>
      <c:catAx>
        <c:axId val="81787904"/>
        <c:scaling>
          <c:orientation val="minMax"/>
        </c:scaling>
        <c:axPos val="l"/>
        <c:tickLblPos val="nextTo"/>
        <c:crossAx val="82006784"/>
        <c:crosses val="autoZero"/>
        <c:auto val="1"/>
        <c:lblAlgn val="ctr"/>
        <c:lblOffset val="100"/>
      </c:catAx>
      <c:valAx>
        <c:axId val="82006784"/>
        <c:scaling>
          <c:orientation val="minMax"/>
        </c:scaling>
        <c:axPos val="b"/>
        <c:majorGridlines/>
        <c:numFmt formatCode="General" sourceLinked="1"/>
        <c:tickLblPos val="nextTo"/>
        <c:crossAx val="81787904"/>
        <c:crosses val="autoZero"/>
        <c:crossBetween val="between"/>
      </c:valAx>
    </c:plotArea>
    <c:legend>
      <c:legendPos val="r"/>
      <c:legendEntry>
        <c:idx val="1"/>
        <c:delete val="1"/>
      </c:legendEntry>
      <c:legendEntry>
        <c:idx val="2"/>
        <c:delete val="1"/>
      </c:legendEntry>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bar"/>
        <c:grouping val="clustered"/>
        <c:ser>
          <c:idx val="0"/>
          <c:order val="0"/>
          <c:tx>
            <c:strRef>
              <c:f>Sheet1!$B$153</c:f>
              <c:strCache>
                <c:ptCount val="1"/>
                <c:pt idx="0">
                  <c:v>Average wage paid Malampuzha, Palakkad 2008-9</c:v>
                </c:pt>
              </c:strCache>
            </c:strRef>
          </c:tx>
          <c:cat>
            <c:numRef>
              <c:f>Sheet1!$A$154:$A$162</c:f>
              <c:numCache>
                <c:formatCode>General</c:formatCode>
                <c:ptCount val="9"/>
                <c:pt idx="0">
                  <c:v>1</c:v>
                </c:pt>
                <c:pt idx="1">
                  <c:v>2</c:v>
                </c:pt>
                <c:pt idx="2">
                  <c:v>3</c:v>
                </c:pt>
                <c:pt idx="3">
                  <c:v>4</c:v>
                </c:pt>
                <c:pt idx="4">
                  <c:v>5</c:v>
                </c:pt>
                <c:pt idx="5">
                  <c:v>6</c:v>
                </c:pt>
                <c:pt idx="6">
                  <c:v>7</c:v>
                </c:pt>
                <c:pt idx="7">
                  <c:v>8</c:v>
                </c:pt>
                <c:pt idx="8">
                  <c:v>9</c:v>
                </c:pt>
              </c:numCache>
            </c:numRef>
          </c:cat>
          <c:val>
            <c:numRef>
              <c:f>Sheet1!$B$154:$B$162</c:f>
              <c:numCache>
                <c:formatCode>General</c:formatCode>
                <c:ptCount val="9"/>
                <c:pt idx="0">
                  <c:v>125.04</c:v>
                </c:pt>
                <c:pt idx="1">
                  <c:v>125</c:v>
                </c:pt>
                <c:pt idx="2">
                  <c:v>124.5</c:v>
                </c:pt>
                <c:pt idx="3">
                  <c:v>124.58</c:v>
                </c:pt>
                <c:pt idx="4">
                  <c:v>123.96000000000002</c:v>
                </c:pt>
                <c:pt idx="5">
                  <c:v>125</c:v>
                </c:pt>
                <c:pt idx="6">
                  <c:v>123.64</c:v>
                </c:pt>
                <c:pt idx="7">
                  <c:v>124.83</c:v>
                </c:pt>
                <c:pt idx="8">
                  <c:v>0</c:v>
                </c:pt>
              </c:numCache>
            </c:numRef>
          </c:val>
        </c:ser>
        <c:axId val="57009664"/>
        <c:axId val="57011200"/>
      </c:barChart>
      <c:catAx>
        <c:axId val="57009664"/>
        <c:scaling>
          <c:orientation val="minMax"/>
        </c:scaling>
        <c:axPos val="l"/>
        <c:numFmt formatCode="General" sourceLinked="1"/>
        <c:tickLblPos val="nextTo"/>
        <c:crossAx val="57011200"/>
        <c:crosses val="autoZero"/>
        <c:auto val="1"/>
        <c:lblAlgn val="ctr"/>
        <c:lblOffset val="100"/>
      </c:catAx>
      <c:valAx>
        <c:axId val="57011200"/>
        <c:scaling>
          <c:orientation val="minMax"/>
        </c:scaling>
        <c:axPos val="b"/>
        <c:majorGridlines/>
        <c:numFmt formatCode="General" sourceLinked="1"/>
        <c:tickLblPos val="nextTo"/>
        <c:crossAx val="57009664"/>
        <c:crosses val="autoZero"/>
        <c:crossBetween val="between"/>
      </c:valAx>
    </c:plotArea>
    <c:legend>
      <c:legendPos val="r"/>
      <c:layout/>
    </c:legend>
    <c:plotVisOnly val="1"/>
  </c:chart>
  <c:externalData r:id="rId1"/>
</c:chartSpac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cdr:x>
      <cdr:y>0</cdr:y>
    </cdr:from>
    <cdr:to>
      <cdr:x>0.15316</cdr:x>
      <cdr:y>0.05062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19048" cy="2000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3E956-714E-4983-ADBA-4E108336CFD7}" type="datetimeFigureOut">
              <a:rPr lang="en-US" smtClean="0"/>
              <a:pPr/>
              <a:t>8/28/2009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9B68D-8A45-4C3A-850F-2BB4825B8F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2270D2-AAD6-49CA-8606-CFD3E3864C69}" type="slidenum">
              <a:rPr lang="en-US" smtClean="0"/>
              <a:pPr fontAlgn="base">
                <a:spcBef>
                  <a:spcPct val="0"/>
                </a:spcBef>
                <a:spcAft>
                  <a:spcPct val="0"/>
                </a:spcAft>
                <a:defRPr/>
              </a:pPr>
              <a:t>30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8/28/2009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8/28/2009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8/28/2009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8/28/2009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8/28/2009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8/28/2009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8/28/2009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8/28/2009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8/28/2009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Local contexts and impact on women: NREGA in Kerala, Himachal</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Ratna M. Sudarshan, Director, ISST</a:t>
            </a:r>
          </a:p>
          <a:p>
            <a:r>
              <a:rPr lang="en-US" dirty="0" smtClean="0"/>
              <a:t>(on behalf of ISST team)</a:t>
            </a:r>
          </a:p>
          <a:p>
            <a:r>
              <a:rPr lang="en-US" i="1" dirty="0" smtClean="0"/>
              <a:t>IHD Seminar on NREGA and Women’s Empowerment, 31 August 2009</a:t>
            </a:r>
            <a:endParaRPr lang="en-US"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Women’s share in employment generated, </a:t>
            </a:r>
            <a:r>
              <a:rPr lang="en-US" dirty="0" err="1" smtClean="0"/>
              <a:t>Sirohi</a:t>
            </a:r>
            <a:r>
              <a:rPr lang="en-US" dirty="0" smtClean="0"/>
              <a:t> Rajasthan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lstStyle/>
          <a:p>
            <a:r>
              <a:rPr lang="en-US" dirty="0" smtClean="0"/>
              <a:t>Wages and systems of payment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4000" dirty="0" smtClean="0"/>
              <a:t>Wages paid = min. wage in Kerala, Himachal</a:t>
            </a:r>
          </a:p>
          <a:p>
            <a:r>
              <a:rPr lang="en-US" sz="4000" dirty="0" smtClean="0"/>
              <a:t>Market wage for men&gt; min wage - little impact on male migration </a:t>
            </a:r>
          </a:p>
          <a:p>
            <a:r>
              <a:rPr lang="en-US" sz="4000" dirty="0" smtClean="0"/>
              <a:t>Market wage for women well below min. in Kerala – NREGA a welcome opportunity: some evidence of upward pressure on women’s market wages</a:t>
            </a:r>
          </a:p>
        </p:txBody>
      </p:sp>
      <p:sp>
        <p:nvSpPr>
          <p:cNvPr id="2" name="Title 1"/>
          <p:cNvSpPr>
            <a:spLocks noGrp="1"/>
          </p:cNvSpPr>
          <p:nvPr>
            <p:ph type="title"/>
          </p:nvPr>
        </p:nvSpPr>
        <p:spPr/>
        <p:txBody>
          <a:bodyPr>
            <a:normAutofit/>
          </a:bodyPr>
          <a:lstStyle/>
          <a:p>
            <a:r>
              <a:rPr lang="en-US" dirty="0" smtClean="0"/>
              <a:t>Wages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err="1" smtClean="0"/>
              <a:t>Malampuzha</a:t>
            </a:r>
            <a:r>
              <a:rPr lang="en-US" dirty="0" smtClean="0"/>
              <a:t>, </a:t>
            </a:r>
            <a:r>
              <a:rPr lang="en-US" dirty="0" err="1" smtClean="0"/>
              <a:t>Palakkad</a:t>
            </a:r>
            <a:r>
              <a:rPr lang="en-US" dirty="0" smtClean="0"/>
              <a:t>. Kerala. Average wage paid (min wage 125)</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Himachal – average wage paid (Min Wage Rs 100)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Payment patterns vary – Kerala, Himachal, payment is for number of days worked * min wages</a:t>
            </a:r>
          </a:p>
          <a:p>
            <a:r>
              <a:rPr lang="en-US" dirty="0" smtClean="0"/>
              <a:t>In Rajasthan, computed as [value of completed work/ no of workers on muster roll] so actual earnings below min. wage; however trend increase over time</a:t>
            </a:r>
          </a:p>
          <a:p>
            <a:endParaRPr lang="en-US" dirty="0"/>
          </a:p>
        </p:txBody>
      </p:sp>
      <p:sp>
        <p:nvSpPr>
          <p:cNvPr id="2" name="Title 1"/>
          <p:cNvSpPr>
            <a:spLocks noGrp="1"/>
          </p:cNvSpPr>
          <p:nvPr>
            <p:ph type="title"/>
          </p:nvPr>
        </p:nvSpPr>
        <p:spPr/>
        <p:txBody>
          <a:bodyPr/>
          <a:lstStyle/>
          <a:p>
            <a:r>
              <a:rPr lang="en-US" dirty="0" smtClean="0"/>
              <a:t>Time rate or piece rate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err="1" smtClean="0"/>
              <a:t>Sirohi</a:t>
            </a:r>
            <a:r>
              <a:rPr lang="en-US" dirty="0" smtClean="0"/>
              <a:t>, Rajasthan – average wages paid (Min Wage Rs 100)</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762000" y="838200"/>
          <a:ext cx="71628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8362"/>
          </a:xfrm>
        </p:spPr>
        <p:txBody>
          <a:bodyPr/>
          <a:lstStyle/>
          <a:p>
            <a:r>
              <a:rPr lang="en-US" dirty="0" smtClean="0"/>
              <a:t>Management on worksites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Management of worksites entrusted to </a:t>
            </a:r>
            <a:r>
              <a:rPr lang="en-US" dirty="0" err="1" smtClean="0"/>
              <a:t>Kudumbashree</a:t>
            </a:r>
            <a:r>
              <a:rPr lang="en-US" dirty="0" smtClean="0"/>
              <a:t> (state poverty eradication mission)</a:t>
            </a:r>
          </a:p>
          <a:p>
            <a:pPr eaLnBrk="1" fontAlgn="auto" hangingPunct="1">
              <a:spcAft>
                <a:spcPts val="0"/>
              </a:spcAft>
              <a:buFont typeface="Arial" pitchFamily="34" charset="0"/>
              <a:buChar char="•"/>
              <a:defRPr/>
            </a:pPr>
            <a:r>
              <a:rPr lang="en-US" dirty="0" smtClean="0"/>
              <a:t>Area Development Supervisor (women) maintain muster rolls, etc. Typically educated, between 32-45 years, attends a minimum of 10 meetings a month.</a:t>
            </a:r>
          </a:p>
        </p:txBody>
      </p:sp>
      <p:sp>
        <p:nvSpPr>
          <p:cNvPr id="4" name="Footer Placeholder 3"/>
          <p:cNvSpPr>
            <a:spLocks noGrp="1"/>
          </p:cNvSpPr>
          <p:nvPr>
            <p:ph type="ftr" sz="quarter" idx="11"/>
          </p:nvPr>
        </p:nvSpPr>
        <p:spPr/>
        <p:txBody>
          <a:bodyPr/>
          <a:lstStyle/>
          <a:p>
            <a:pPr>
              <a:defRPr/>
            </a:pPr>
            <a:r>
              <a:rPr lang="en-US"/>
              <a:t>Institute of Social Studies Trust, New Delhi</a:t>
            </a:r>
          </a:p>
        </p:txBody>
      </p:sp>
      <p:sp>
        <p:nvSpPr>
          <p:cNvPr id="9218" name="Title 1"/>
          <p:cNvSpPr>
            <a:spLocks noGrp="1"/>
          </p:cNvSpPr>
          <p:nvPr>
            <p:ph type="title"/>
          </p:nvPr>
        </p:nvSpPr>
        <p:spPr/>
        <p:txBody>
          <a:bodyPr/>
          <a:lstStyle/>
          <a:p>
            <a:pPr eaLnBrk="1" hangingPunct="1"/>
            <a:r>
              <a:rPr lang="en-US" dirty="0" smtClean="0"/>
              <a:t>Local Contexts: Kerala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dirty="0" smtClean="0"/>
              <a:t>Work days generated: share going to women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ICTURES\DSC09908.JPG"/>
          <p:cNvPicPr>
            <a:picLocks noGrp="1" noChangeAspect="1" noChangeArrowheads="1"/>
          </p:cNvPicPr>
          <p:nvPr>
            <p:ph idx="1"/>
          </p:nvPr>
        </p:nvPicPr>
        <p:blipFill>
          <a:blip r:embed="rId2"/>
          <a:stretch>
            <a:fillRect/>
          </a:stretch>
        </p:blipFill>
        <p:spPr bwMode="auto">
          <a:xfrm>
            <a:off x="1554692" y="1481138"/>
            <a:ext cx="6034616" cy="4525962"/>
          </a:xfrm>
          <a:prstGeom prst="rect">
            <a:avLst/>
          </a:prstGeom>
          <a:noFill/>
        </p:spPr>
      </p:pic>
      <p:sp>
        <p:nvSpPr>
          <p:cNvPr id="2" name="Title 1"/>
          <p:cNvSpPr>
            <a:spLocks noGrp="1"/>
          </p:cNvSpPr>
          <p:nvPr>
            <p:ph type="title"/>
          </p:nvPr>
        </p:nvSpPr>
        <p:spPr/>
        <p:txBody>
          <a:bodyPr/>
          <a:lstStyle/>
          <a:p>
            <a:r>
              <a:rPr lang="en-US" dirty="0" smtClean="0"/>
              <a:t>ADS in charge of whole group</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ICTURES\DSC09896.JPG"/>
          <p:cNvPicPr>
            <a:picLocks noGrp="1" noChangeAspect="1" noChangeArrowheads="1"/>
          </p:cNvPicPr>
          <p:nvPr>
            <p:ph idx="1"/>
          </p:nvPr>
        </p:nvPicPr>
        <p:blipFill>
          <a:blip r:embed="rId2"/>
          <a:stretch>
            <a:fillRect/>
          </a:stretch>
        </p:blipFill>
        <p:spPr bwMode="auto">
          <a:xfrm>
            <a:off x="1554692" y="1481138"/>
            <a:ext cx="6034616" cy="4525962"/>
          </a:xfrm>
          <a:prstGeom prst="rect">
            <a:avLst/>
          </a:prstGeom>
          <a:noFill/>
        </p:spPr>
      </p:pic>
      <p:sp>
        <p:nvSpPr>
          <p:cNvPr id="2" name="Title 1"/>
          <p:cNvSpPr>
            <a:spLocks noGrp="1"/>
          </p:cNvSpPr>
          <p:nvPr>
            <p:ph type="title"/>
          </p:nvPr>
        </p:nvSpPr>
        <p:spPr/>
        <p:txBody>
          <a:bodyPr/>
          <a:lstStyle/>
          <a:p>
            <a:r>
              <a:rPr lang="en-US" dirty="0" smtClean="0"/>
              <a:t>Kerala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TURES\DSC09866.JPG"/>
          <p:cNvPicPr>
            <a:picLocks noGrp="1" noChangeAspect="1" noChangeArrowheads="1"/>
          </p:cNvPicPr>
          <p:nvPr>
            <p:ph idx="1"/>
          </p:nvPr>
        </p:nvPicPr>
        <p:blipFill>
          <a:blip r:embed="rId2" cstate="print"/>
          <a:stretch>
            <a:fillRect/>
          </a:stretch>
        </p:blipFill>
        <p:spPr bwMode="auto">
          <a:xfrm>
            <a:off x="1554692" y="1481138"/>
            <a:ext cx="6034616" cy="4525962"/>
          </a:xfrm>
          <a:prstGeom prst="rect">
            <a:avLst/>
          </a:prstGeom>
          <a:noFill/>
        </p:spPr>
      </p:pic>
      <p:sp>
        <p:nvSpPr>
          <p:cNvPr id="2" name="Title 1"/>
          <p:cNvSpPr>
            <a:spLocks noGrp="1"/>
          </p:cNvSpPr>
          <p:nvPr>
            <p:ph type="title"/>
          </p:nvPr>
        </p:nvSpPr>
        <p:spPr/>
        <p:txBody>
          <a:bodyPr/>
          <a:lstStyle/>
          <a:p>
            <a:r>
              <a:rPr lang="en-US" dirty="0" smtClean="0"/>
              <a:t>Muster roll, Kerala</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pPr eaLnBrk="1" hangingPunct="1"/>
            <a:r>
              <a:rPr lang="en-US" dirty="0" smtClean="0"/>
              <a:t>But even with good management systems, some participate much less</a:t>
            </a:r>
          </a:p>
          <a:p>
            <a:pPr lvl="1" eaLnBrk="1" hangingPunct="1"/>
            <a:r>
              <a:rPr lang="en-US" dirty="0" smtClean="0"/>
              <a:t>Young women with young children (&lt; 30 years)</a:t>
            </a:r>
          </a:p>
          <a:p>
            <a:pPr lvl="1" eaLnBrk="1" hangingPunct="1"/>
            <a:r>
              <a:rPr lang="en-US" dirty="0" smtClean="0"/>
              <a:t>Tribal areas – </a:t>
            </a:r>
            <a:r>
              <a:rPr lang="en-US" dirty="0" err="1" smtClean="0"/>
              <a:t>Attapady</a:t>
            </a:r>
            <a:r>
              <a:rPr lang="en-US" dirty="0" smtClean="0"/>
              <a:t> – </a:t>
            </a:r>
          </a:p>
          <a:p>
            <a:pPr lvl="2"/>
            <a:r>
              <a:rPr lang="en-US" dirty="0" smtClean="0"/>
              <a:t>difficult to </a:t>
            </a:r>
            <a:r>
              <a:rPr lang="en-US" dirty="0" err="1" smtClean="0"/>
              <a:t>mobilise</a:t>
            </a:r>
            <a:r>
              <a:rPr lang="en-US" dirty="0" smtClean="0"/>
              <a:t> into groups, </a:t>
            </a:r>
          </a:p>
          <a:p>
            <a:pPr lvl="2"/>
            <a:r>
              <a:rPr lang="en-US" dirty="0" smtClean="0"/>
              <a:t>distance to site greater, </a:t>
            </a:r>
          </a:p>
          <a:p>
            <a:pPr lvl="2"/>
            <a:r>
              <a:rPr lang="en-US" dirty="0" smtClean="0"/>
              <a:t>activities not always suitable to area; </a:t>
            </a:r>
          </a:p>
          <a:p>
            <a:pPr lvl="2"/>
            <a:r>
              <a:rPr lang="en-US" dirty="0" smtClean="0"/>
              <a:t>formation of </a:t>
            </a:r>
            <a:r>
              <a:rPr lang="en-US" dirty="0" err="1" smtClean="0"/>
              <a:t>Kudumbashree</a:t>
            </a:r>
            <a:r>
              <a:rPr lang="en-US" dirty="0" smtClean="0"/>
              <a:t> ‘</a:t>
            </a:r>
            <a:r>
              <a:rPr lang="en-US" dirty="0" err="1" smtClean="0"/>
              <a:t>adivasi</a:t>
            </a:r>
            <a:r>
              <a:rPr lang="en-US" dirty="0" smtClean="0"/>
              <a:t> only’ groups in progress</a:t>
            </a:r>
          </a:p>
        </p:txBody>
      </p:sp>
      <p:sp>
        <p:nvSpPr>
          <p:cNvPr id="4" name="Footer Placeholder 3"/>
          <p:cNvSpPr>
            <a:spLocks noGrp="1"/>
          </p:cNvSpPr>
          <p:nvPr>
            <p:ph type="ftr" sz="quarter" idx="11"/>
          </p:nvPr>
        </p:nvSpPr>
        <p:spPr/>
        <p:txBody>
          <a:bodyPr/>
          <a:lstStyle/>
          <a:p>
            <a:pPr>
              <a:defRPr/>
            </a:pPr>
            <a:r>
              <a:rPr lang="en-US" dirty="0"/>
              <a:t>Institute of Social Studies Trust, New Delhi</a:t>
            </a:r>
          </a:p>
        </p:txBody>
      </p:sp>
      <p:sp>
        <p:nvSpPr>
          <p:cNvPr id="11266" name="Title 1"/>
          <p:cNvSpPr>
            <a:spLocks noGrp="1"/>
          </p:cNvSpPr>
          <p:nvPr>
            <p:ph type="title"/>
          </p:nvPr>
        </p:nvSpPr>
        <p:spPr/>
        <p:txBody>
          <a:bodyPr/>
          <a:lstStyle/>
          <a:p>
            <a:pPr eaLnBrk="1" hangingPunct="1"/>
            <a:r>
              <a:rPr lang="en-US" dirty="0" smtClean="0"/>
              <a:t>Local Contexts: Kerala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3800" dirty="0" err="1" smtClean="0">
                <a:latin typeface="Times New Roman" pitchFamily="18" charset="0"/>
                <a:cs typeface="Times New Roman" pitchFamily="18" charset="0"/>
              </a:rPr>
              <a:t>Kudumbashree</a:t>
            </a:r>
            <a:r>
              <a:rPr lang="en-US" sz="3800" dirty="0" smtClean="0">
                <a:latin typeface="Times New Roman" pitchFamily="18" charset="0"/>
                <a:cs typeface="Times New Roman" pitchFamily="18" charset="0"/>
              </a:rPr>
              <a:t> groups are an exception – strong management, women’s groups, embedded in </a:t>
            </a:r>
            <a:r>
              <a:rPr lang="en-US" sz="3800" dirty="0" err="1" smtClean="0">
                <a:latin typeface="Times New Roman" pitchFamily="18" charset="0"/>
                <a:cs typeface="Times New Roman" pitchFamily="18" charset="0"/>
              </a:rPr>
              <a:t>panchayat</a:t>
            </a:r>
            <a:r>
              <a:rPr lang="en-US" sz="3800" dirty="0" smtClean="0">
                <a:latin typeface="Times New Roman" pitchFamily="18" charset="0"/>
                <a:cs typeface="Times New Roman" pitchFamily="18" charset="0"/>
              </a:rPr>
              <a:t> structure</a:t>
            </a:r>
          </a:p>
          <a:p>
            <a:pPr>
              <a:buNone/>
            </a:pPr>
            <a:endParaRPr lang="en-US" sz="3800" dirty="0" smtClean="0">
              <a:latin typeface="Times New Roman" pitchFamily="18" charset="0"/>
              <a:cs typeface="Times New Roman" pitchFamily="18" charset="0"/>
            </a:endParaRPr>
          </a:p>
          <a:p>
            <a:r>
              <a:rPr lang="en-GB" sz="3800" dirty="0" smtClean="0">
                <a:latin typeface="Times New Roman" pitchFamily="18" charset="0"/>
                <a:cs typeface="Times New Roman" pitchFamily="18" charset="0"/>
              </a:rPr>
              <a:t>Himachal: </a:t>
            </a:r>
            <a:r>
              <a:rPr lang="en-GB" sz="3800" dirty="0" err="1" smtClean="0">
                <a:latin typeface="Times New Roman" pitchFamily="18" charset="0"/>
                <a:cs typeface="Times New Roman" pitchFamily="18" charset="0"/>
              </a:rPr>
              <a:t>eg</a:t>
            </a:r>
            <a:r>
              <a:rPr lang="en-GB" sz="3800" dirty="0" smtClean="0">
                <a:latin typeface="Times New Roman" pitchFamily="18" charset="0"/>
                <a:cs typeface="Times New Roman" pitchFamily="18" charset="0"/>
              </a:rPr>
              <a:t> </a:t>
            </a:r>
            <a:r>
              <a:rPr lang="en-GB" sz="3800" dirty="0" err="1" smtClean="0">
                <a:latin typeface="Times New Roman" pitchFamily="18" charset="0"/>
                <a:cs typeface="Times New Roman" pitchFamily="18" charset="0"/>
              </a:rPr>
              <a:t>Sangrah</a:t>
            </a:r>
            <a:r>
              <a:rPr lang="en-GB" sz="3800" dirty="0" smtClean="0">
                <a:latin typeface="Times New Roman" pitchFamily="18" charset="0"/>
                <a:cs typeface="Times New Roman" pitchFamily="18" charset="0"/>
              </a:rPr>
              <a:t> village; </a:t>
            </a:r>
            <a:r>
              <a:rPr lang="en-GB" sz="3800" dirty="0" err="1" smtClean="0">
                <a:latin typeface="Times New Roman" pitchFamily="18" charset="0"/>
                <a:cs typeface="Times New Roman" pitchFamily="18" charset="0"/>
              </a:rPr>
              <a:t>Sangrah</a:t>
            </a:r>
            <a:r>
              <a:rPr lang="en-GB" sz="3800" dirty="0" smtClean="0">
                <a:latin typeface="Times New Roman" pitchFamily="18" charset="0"/>
                <a:cs typeface="Times New Roman" pitchFamily="18" charset="0"/>
              </a:rPr>
              <a:t> </a:t>
            </a:r>
            <a:r>
              <a:rPr lang="en-GB" sz="3800" dirty="0" err="1" smtClean="0">
                <a:latin typeface="Times New Roman" pitchFamily="18" charset="0"/>
                <a:cs typeface="Times New Roman" pitchFamily="18" charset="0"/>
              </a:rPr>
              <a:t>panchayat</a:t>
            </a:r>
            <a:r>
              <a:rPr lang="en-GB" sz="3800" dirty="0" smtClean="0">
                <a:latin typeface="Times New Roman" pitchFamily="18" charset="0"/>
                <a:cs typeface="Times New Roman" pitchFamily="18" charset="0"/>
              </a:rPr>
              <a:t>: Long established </a:t>
            </a:r>
            <a:r>
              <a:rPr lang="en-GB" sz="3800" i="1" dirty="0" err="1" smtClean="0">
                <a:latin typeface="Times New Roman" pitchFamily="18" charset="0"/>
                <a:cs typeface="Times New Roman" pitchFamily="18" charset="0"/>
              </a:rPr>
              <a:t>mahila</a:t>
            </a:r>
            <a:r>
              <a:rPr lang="en-GB" sz="3800" i="1" dirty="0" smtClean="0">
                <a:latin typeface="Times New Roman" pitchFamily="18" charset="0"/>
                <a:cs typeface="Times New Roman" pitchFamily="18" charset="0"/>
              </a:rPr>
              <a:t> </a:t>
            </a:r>
            <a:r>
              <a:rPr lang="en-GB" sz="3800" i="1" dirty="0" err="1" smtClean="0">
                <a:latin typeface="Times New Roman" pitchFamily="18" charset="0"/>
                <a:cs typeface="Times New Roman" pitchFamily="18" charset="0"/>
              </a:rPr>
              <a:t>mandal</a:t>
            </a:r>
            <a:r>
              <a:rPr lang="en-GB" sz="3800" dirty="0" smtClean="0">
                <a:latin typeface="Times New Roman" pitchFamily="18" charset="0"/>
                <a:cs typeface="Times New Roman" pitchFamily="18" charset="0"/>
              </a:rPr>
              <a:t> not active participant in </a:t>
            </a:r>
            <a:r>
              <a:rPr lang="en-US" sz="3800" dirty="0" smtClean="0">
                <a:latin typeface="Times New Roman" pitchFamily="18" charset="0"/>
                <a:cs typeface="Times New Roman" pitchFamily="18" charset="0"/>
              </a:rPr>
              <a:t>NREGA</a:t>
            </a:r>
          </a:p>
          <a:p>
            <a:endParaRPr lang="en-US" sz="3800" dirty="0" smtClean="0">
              <a:latin typeface="Times New Roman" pitchFamily="18" charset="0"/>
              <a:cs typeface="Times New Roman" pitchFamily="18" charset="0"/>
            </a:endParaRPr>
          </a:p>
          <a:p>
            <a:r>
              <a:rPr lang="en-US" sz="3800" dirty="0" smtClean="0">
                <a:latin typeface="Times New Roman" pitchFamily="18" charset="0"/>
                <a:cs typeface="Times New Roman" pitchFamily="18" charset="0"/>
              </a:rPr>
              <a:t>Possibility of partnerships between </a:t>
            </a:r>
            <a:r>
              <a:rPr lang="en-US" sz="3800" dirty="0" err="1" smtClean="0">
                <a:latin typeface="Times New Roman" pitchFamily="18" charset="0"/>
                <a:cs typeface="Times New Roman" pitchFamily="18" charset="0"/>
              </a:rPr>
              <a:t>panchayat</a:t>
            </a:r>
            <a:r>
              <a:rPr lang="en-US" sz="3800" dirty="0" smtClean="0">
                <a:latin typeface="Times New Roman" pitchFamily="18" charset="0"/>
                <a:cs typeface="Times New Roman" pitchFamily="18" charset="0"/>
              </a:rPr>
              <a:t> and independent groups??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p>
          <a:p>
            <a:endParaRPr lang="en-US" dirty="0"/>
          </a:p>
        </p:txBody>
      </p:sp>
      <p:sp>
        <p:nvSpPr>
          <p:cNvPr id="2" name="Title 1"/>
          <p:cNvSpPr>
            <a:spLocks noGrp="1"/>
          </p:cNvSpPr>
          <p:nvPr>
            <p:ph type="title"/>
          </p:nvPr>
        </p:nvSpPr>
        <p:spPr/>
        <p:txBody>
          <a:bodyPr>
            <a:normAutofit/>
          </a:bodyPr>
          <a:lstStyle/>
          <a:p>
            <a:r>
              <a:rPr lang="en-US" dirty="0" smtClean="0"/>
              <a:t>Involving women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NREGA Guidelines recommend districts to draw up a 5 Year Perspective Plan, based on annual shelf of works  assembled by </a:t>
            </a:r>
            <a:r>
              <a:rPr lang="en-US" i="1" dirty="0" err="1" smtClean="0">
                <a:latin typeface="Times New Roman" pitchFamily="18" charset="0"/>
                <a:cs typeface="Times New Roman" pitchFamily="18" charset="0"/>
              </a:rPr>
              <a:t>panchayats</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and consulting with </a:t>
            </a:r>
            <a:r>
              <a:rPr lang="en-US" i="1" dirty="0" smtClean="0">
                <a:latin typeface="Times New Roman" pitchFamily="18" charset="0"/>
                <a:cs typeface="Times New Roman" pitchFamily="18" charset="0"/>
              </a:rPr>
              <a:t>gram </a:t>
            </a:r>
            <a:r>
              <a:rPr lang="en-US" i="1" dirty="0" err="1" smtClean="0">
                <a:latin typeface="Times New Roman" pitchFamily="18" charset="0"/>
                <a:cs typeface="Times New Roman" pitchFamily="18" charset="0"/>
              </a:rPr>
              <a:t>sabha</a:t>
            </a:r>
            <a:r>
              <a:rPr lang="en-US" i="1"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More often than not, </a:t>
            </a:r>
            <a:r>
              <a:rPr lang="en-US" i="1" dirty="0" err="1" smtClean="0">
                <a:latin typeface="Times New Roman" pitchFamily="18" charset="0"/>
                <a:cs typeface="Times New Roman" pitchFamily="18" charset="0"/>
              </a:rPr>
              <a:t>panchayats</a:t>
            </a:r>
            <a:r>
              <a:rPr lang="en-US" dirty="0" smtClean="0">
                <a:latin typeface="Times New Roman" pitchFamily="18" charset="0"/>
                <a:cs typeface="Times New Roman" pitchFamily="18" charset="0"/>
              </a:rPr>
              <a:t> lack technical knowledge; Civil engineers do not participate here; Women do not attend or participate in the gram </a:t>
            </a:r>
            <a:r>
              <a:rPr lang="en-US" dirty="0" err="1" smtClean="0">
                <a:latin typeface="Times New Roman" pitchFamily="18" charset="0"/>
                <a:cs typeface="Times New Roman" pitchFamily="18" charset="0"/>
              </a:rPr>
              <a:t>sabha</a:t>
            </a:r>
            <a:r>
              <a:rPr lang="en-US" dirty="0" smtClean="0">
                <a:latin typeface="Times New Roman" pitchFamily="18" charset="0"/>
                <a:cs typeface="Times New Roman" pitchFamily="18" charset="0"/>
              </a:rPr>
              <a:t>. </a:t>
            </a:r>
          </a:p>
          <a:p>
            <a:endParaRPr lang="en-US" i="1" dirty="0" smtClean="0">
              <a:latin typeface="Times New Roman" pitchFamily="18" charset="0"/>
              <a:cs typeface="Times New Roman" pitchFamily="18" charset="0"/>
            </a:endParaRPr>
          </a:p>
          <a:p>
            <a:endParaRPr lang="en-US" dirty="0"/>
          </a:p>
        </p:txBody>
      </p:sp>
      <p:sp>
        <p:nvSpPr>
          <p:cNvPr id="2" name="Title 1"/>
          <p:cNvSpPr>
            <a:spLocks noGrp="1"/>
          </p:cNvSpPr>
          <p:nvPr>
            <p:ph type="title"/>
          </p:nvPr>
        </p:nvSpPr>
        <p:spPr/>
        <p:txBody>
          <a:bodyPr/>
          <a:lstStyle/>
          <a:p>
            <a:r>
              <a:rPr lang="en-US" dirty="0" smtClean="0"/>
              <a:t>Assumptions in the design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rmAutofit/>
          </a:bodyPr>
          <a:lstStyle/>
          <a:p>
            <a:r>
              <a:rPr lang="en-US" dirty="0" smtClean="0"/>
              <a:t>Nature of Works – potential development impact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Beyond wages and a cash transfer to households, development impact requires </a:t>
            </a:r>
            <a:r>
              <a:rPr lang="en-US" dirty="0" smtClean="0"/>
              <a:t>building upon </a:t>
            </a:r>
            <a:r>
              <a:rPr lang="en-US" dirty="0" smtClean="0"/>
              <a:t>local context</a:t>
            </a:r>
          </a:p>
          <a:p>
            <a:r>
              <a:rPr lang="en-US" dirty="0" smtClean="0"/>
              <a:t>Kerala, Rajasthan – tradition of wage work by women – question becomes one of identifying most needed works</a:t>
            </a:r>
          </a:p>
          <a:p>
            <a:r>
              <a:rPr lang="en-US" dirty="0" smtClean="0"/>
              <a:t>Himachal – tradition of self employment on own farms – and coming together over shared natural resources   </a:t>
            </a:r>
            <a:endParaRPr lang="en-US" dirty="0"/>
          </a:p>
        </p:txBody>
      </p:sp>
      <p:sp>
        <p:nvSpPr>
          <p:cNvPr id="2" name="Title 1"/>
          <p:cNvSpPr>
            <a:spLocks noGrp="1"/>
          </p:cNvSpPr>
          <p:nvPr>
            <p:ph type="title"/>
          </p:nvPr>
        </p:nvSpPr>
        <p:spPr/>
        <p:txBody>
          <a:bodyPr/>
          <a:lstStyle/>
          <a:p>
            <a:r>
              <a:rPr lang="en-US" dirty="0" smtClean="0"/>
              <a:t>Development Impact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rabal GP, Drabal village - with villagers and Sarpanch.JPG"/>
          <p:cNvPicPr>
            <a:picLocks noChangeAspect="1"/>
          </p:cNvPicPr>
          <p:nvPr/>
        </p:nvPicPr>
        <p:blipFill>
          <a:blip r:embed="rId2"/>
          <a:srcRect/>
          <a:stretch>
            <a:fillRect/>
          </a:stretch>
        </p:blipFill>
        <p:spPr bwMode="auto">
          <a:xfrm>
            <a:off x="381000" y="609600"/>
            <a:ext cx="3505200" cy="2628900"/>
          </a:xfrm>
          <a:prstGeom prst="rect">
            <a:avLst/>
          </a:prstGeom>
          <a:noFill/>
          <a:ln w="9525">
            <a:noFill/>
            <a:miter lim="800000"/>
            <a:headEnd/>
            <a:tailEnd/>
          </a:ln>
        </p:spPr>
      </p:pic>
      <p:pic>
        <p:nvPicPr>
          <p:cNvPr id="4099" name="Picture 3" descr="Contour trenching in Ronahat GP I.JPG"/>
          <p:cNvPicPr>
            <a:picLocks noChangeAspect="1"/>
          </p:cNvPicPr>
          <p:nvPr/>
        </p:nvPicPr>
        <p:blipFill>
          <a:blip r:embed="rId3"/>
          <a:srcRect/>
          <a:stretch>
            <a:fillRect/>
          </a:stretch>
        </p:blipFill>
        <p:spPr bwMode="auto">
          <a:xfrm>
            <a:off x="4216400" y="533400"/>
            <a:ext cx="4673600" cy="5486400"/>
          </a:xfrm>
          <a:prstGeom prst="rect">
            <a:avLst/>
          </a:prstGeom>
          <a:noFill/>
          <a:ln w="9525">
            <a:noFill/>
            <a:miter lim="800000"/>
            <a:headEnd/>
            <a:tailEnd/>
          </a:ln>
        </p:spPr>
      </p:pic>
      <p:sp>
        <p:nvSpPr>
          <p:cNvPr id="4100" name="Rectangle 2"/>
          <p:cNvSpPr>
            <a:spLocks noChangeArrowheads="1"/>
          </p:cNvSpPr>
          <p:nvPr/>
        </p:nvSpPr>
        <p:spPr bwMode="auto">
          <a:xfrm>
            <a:off x="4648200" y="5943601"/>
            <a:ext cx="3962400" cy="1323439"/>
          </a:xfrm>
          <a:prstGeom prst="rect">
            <a:avLst/>
          </a:prstGeom>
          <a:noFill/>
          <a:ln w="9525">
            <a:noFill/>
            <a:miter lim="800000"/>
            <a:headEnd/>
            <a:tailEnd/>
          </a:ln>
        </p:spPr>
        <p:txBody>
          <a:bodyPr wrap="square" anchor="ctr">
            <a:spAutoFit/>
          </a:bodyPr>
          <a:lstStyle/>
          <a:p>
            <a:pPr algn="just"/>
            <a:r>
              <a:rPr lang="en-GB" sz="2000" b="1" dirty="0" err="1">
                <a:latin typeface="Times New Roman" pitchFamily="18" charset="0"/>
                <a:cs typeface="Times New Roman" pitchFamily="18" charset="0"/>
              </a:rPr>
              <a:t>Drabil</a:t>
            </a:r>
            <a:r>
              <a:rPr lang="en-GB" sz="2000" b="1" dirty="0">
                <a:latin typeface="Times New Roman" pitchFamily="18" charset="0"/>
                <a:cs typeface="Times New Roman" pitchFamily="18" charset="0"/>
              </a:rPr>
              <a:t> village, </a:t>
            </a:r>
            <a:r>
              <a:rPr lang="en-GB" sz="2000" b="1" dirty="0" err="1">
                <a:latin typeface="Times New Roman" pitchFamily="18" charset="0"/>
                <a:cs typeface="Times New Roman" pitchFamily="18" charset="0"/>
              </a:rPr>
              <a:t>Drabil</a:t>
            </a:r>
            <a:r>
              <a:rPr lang="en-GB" sz="2000" b="1" dirty="0">
                <a:latin typeface="Times New Roman" pitchFamily="18" charset="0"/>
                <a:cs typeface="Times New Roman" pitchFamily="18" charset="0"/>
              </a:rPr>
              <a:t> </a:t>
            </a:r>
            <a:r>
              <a:rPr lang="en-GB" sz="2000" b="1" dirty="0" err="1">
                <a:latin typeface="Times New Roman" pitchFamily="18" charset="0"/>
                <a:cs typeface="Times New Roman" pitchFamily="18" charset="0"/>
              </a:rPr>
              <a:t>panchayat</a:t>
            </a:r>
            <a:r>
              <a:rPr lang="en-GB" sz="2000" b="1" dirty="0">
                <a:latin typeface="Times New Roman" pitchFamily="18" charset="0"/>
                <a:cs typeface="Times New Roman" pitchFamily="18" charset="0"/>
              </a:rPr>
              <a:t>; block </a:t>
            </a:r>
            <a:r>
              <a:rPr lang="en-GB" sz="2000" b="1" dirty="0" err="1">
                <a:latin typeface="Times New Roman" pitchFamily="18" charset="0"/>
                <a:cs typeface="Times New Roman" pitchFamily="18" charset="0"/>
              </a:rPr>
              <a:t>Shillai</a:t>
            </a:r>
            <a:r>
              <a:rPr lang="en-GB" sz="2000" b="1" dirty="0">
                <a:latin typeface="Times New Roman" pitchFamily="18" charset="0"/>
                <a:cs typeface="Times New Roman" pitchFamily="18" charset="0"/>
              </a:rPr>
              <a:t>; district </a:t>
            </a:r>
            <a:r>
              <a:rPr lang="en-GB" sz="2000" b="1" dirty="0" err="1">
                <a:latin typeface="Times New Roman" pitchFamily="18" charset="0"/>
                <a:cs typeface="Times New Roman" pitchFamily="18" charset="0"/>
              </a:rPr>
              <a:t>Sirmour</a:t>
            </a:r>
            <a:r>
              <a:rPr lang="en-GB" sz="2000" b="1" dirty="0" smtClean="0">
                <a:latin typeface="Times New Roman" pitchFamily="18" charset="0"/>
                <a:cs typeface="Times New Roman" pitchFamily="18" charset="0"/>
              </a:rPr>
              <a:t>:</a:t>
            </a:r>
            <a:endParaRPr lang="en-GB" sz="2000" dirty="0">
              <a:latin typeface="Times New Roman" pitchFamily="18" charset="0"/>
              <a:cs typeface="Times New Roman" pitchFamily="18" charset="0"/>
            </a:endParaRPr>
          </a:p>
          <a:p>
            <a:pPr algn="just"/>
            <a:endParaRPr lang="en-GB" sz="2000" dirty="0">
              <a:latin typeface="Times New Roman" pitchFamily="18" charset="0"/>
              <a:cs typeface="Times New Roman" pitchFamily="18" charset="0"/>
            </a:endParaRPr>
          </a:p>
          <a:p>
            <a:pPr algn="just"/>
            <a:r>
              <a:rPr lang="en-GB" sz="2000" dirty="0">
                <a:latin typeface="Times New Roman" pitchFamily="18" charset="0"/>
                <a:cs typeface="Times New Roman" pitchFamily="18" charset="0"/>
              </a:rPr>
              <a:t>. </a:t>
            </a:r>
          </a:p>
        </p:txBody>
      </p:sp>
      <p:sp>
        <p:nvSpPr>
          <p:cNvPr id="4102" name="TextBox 11"/>
          <p:cNvSpPr txBox="1">
            <a:spLocks noChangeArrowheads="1"/>
          </p:cNvSpPr>
          <p:nvPr/>
        </p:nvSpPr>
        <p:spPr bwMode="auto">
          <a:xfrm>
            <a:off x="228600" y="4343400"/>
            <a:ext cx="3657600" cy="1323439"/>
          </a:xfrm>
          <a:prstGeom prst="rect">
            <a:avLst/>
          </a:prstGeom>
          <a:noFill/>
          <a:ln w="9525">
            <a:noFill/>
            <a:miter lim="800000"/>
            <a:headEnd/>
            <a:tailEnd/>
          </a:ln>
        </p:spPr>
        <p:txBody>
          <a:bodyPr wrap="square">
            <a:spAutoFit/>
          </a:bodyPr>
          <a:lstStyle/>
          <a:p>
            <a:r>
              <a:rPr lang="en-US" sz="2000" i="1" dirty="0" smtClean="0">
                <a:latin typeface="Times New Roman" pitchFamily="18" charset="0"/>
                <a:cs typeface="Times New Roman" pitchFamily="18" charset="0"/>
              </a:rPr>
              <a:t>Trenches created </a:t>
            </a:r>
            <a:r>
              <a:rPr lang="en-US" sz="2000" i="1" dirty="0">
                <a:latin typeface="Times New Roman" pitchFamily="18" charset="0"/>
                <a:cs typeface="Times New Roman" pitchFamily="18" charset="0"/>
              </a:rPr>
              <a:t>under NREGA </a:t>
            </a:r>
            <a:r>
              <a:rPr lang="en-US" sz="2000" i="1" dirty="0" smtClean="0">
                <a:latin typeface="Times New Roman" pitchFamily="18" charset="0"/>
                <a:cs typeface="Times New Roman" pitchFamily="18" charset="0"/>
              </a:rPr>
              <a:t>will arrest </a:t>
            </a:r>
            <a:r>
              <a:rPr lang="en-US" sz="2000" i="1" dirty="0">
                <a:latin typeface="Times New Roman" pitchFamily="18" charset="0"/>
                <a:cs typeface="Times New Roman" pitchFamily="18" charset="0"/>
              </a:rPr>
              <a:t>soil erosion and retain </a:t>
            </a:r>
            <a:r>
              <a:rPr lang="en-US" sz="2000" i="1" dirty="0" smtClean="0">
                <a:latin typeface="Times New Roman" pitchFamily="18" charset="0"/>
                <a:cs typeface="Times New Roman" pitchFamily="18" charset="0"/>
              </a:rPr>
              <a:t>water: however, should such trenches be cemented?</a:t>
            </a:r>
            <a:endParaRPr lang="en-US"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q"/>
            </a:pPr>
            <a:r>
              <a:rPr lang="en-US" dirty="0" err="1" smtClean="0">
                <a:latin typeface="Times New Roman" pitchFamily="18" charset="0"/>
                <a:ea typeface="MS PGothic" pitchFamily="34" charset="-128"/>
                <a:cs typeface="Times New Roman" pitchFamily="18" charset="0"/>
              </a:rPr>
              <a:t>Ganog</a:t>
            </a:r>
            <a:r>
              <a:rPr lang="en-US" dirty="0" smtClean="0">
                <a:latin typeface="Times New Roman" pitchFamily="18" charset="0"/>
                <a:ea typeface="MS PGothic" pitchFamily="34" charset="-128"/>
                <a:cs typeface="Times New Roman" pitchFamily="18" charset="0"/>
              </a:rPr>
              <a:t> </a:t>
            </a:r>
            <a:r>
              <a:rPr lang="en-US" dirty="0" err="1" smtClean="0">
                <a:latin typeface="Times New Roman" pitchFamily="18" charset="0"/>
                <a:ea typeface="MS PGothic" pitchFamily="34" charset="-128"/>
                <a:cs typeface="Times New Roman" pitchFamily="18" charset="0"/>
              </a:rPr>
              <a:t>panchayat</a:t>
            </a:r>
            <a:r>
              <a:rPr lang="en-US" dirty="0" smtClean="0">
                <a:latin typeface="Times New Roman" pitchFamily="18" charset="0"/>
                <a:ea typeface="MS PGothic" pitchFamily="34" charset="-128"/>
                <a:cs typeface="Times New Roman" pitchFamily="18" charset="0"/>
              </a:rPr>
              <a:t>, block </a:t>
            </a:r>
            <a:r>
              <a:rPr lang="en-US" dirty="0" err="1" smtClean="0">
                <a:latin typeface="Times New Roman" pitchFamily="18" charset="0"/>
                <a:ea typeface="MS PGothic" pitchFamily="34" charset="-128"/>
                <a:cs typeface="Times New Roman" pitchFamily="18" charset="0"/>
              </a:rPr>
              <a:t>Sangrah</a:t>
            </a:r>
            <a:r>
              <a:rPr lang="en-US" dirty="0" smtClean="0">
                <a:latin typeface="Times New Roman" pitchFamily="18" charset="0"/>
                <a:ea typeface="MS PGothic" pitchFamily="34" charset="-128"/>
                <a:cs typeface="Times New Roman" pitchFamily="18" charset="0"/>
              </a:rPr>
              <a:t>, district </a:t>
            </a:r>
            <a:r>
              <a:rPr lang="en-US" dirty="0" err="1" smtClean="0">
                <a:latin typeface="Times New Roman" pitchFamily="18" charset="0"/>
                <a:ea typeface="MS PGothic" pitchFamily="34" charset="-128"/>
                <a:cs typeface="Times New Roman" pitchFamily="18" charset="0"/>
              </a:rPr>
              <a:t>Sirmour</a:t>
            </a:r>
            <a:r>
              <a:rPr lang="en-US" dirty="0" smtClean="0">
                <a:latin typeface="Times New Roman" pitchFamily="18" charset="0"/>
                <a:ea typeface="MS PGothic" pitchFamily="34" charset="-128"/>
                <a:cs typeface="Times New Roman" pitchFamily="18" charset="0"/>
              </a:rPr>
              <a:t>: </a:t>
            </a:r>
            <a:endParaRPr lang="en-US" dirty="0" smtClean="0">
              <a:ea typeface="MS PGothic" pitchFamily="34" charset="-128"/>
              <a:cs typeface="Times New Roman" pitchFamily="18" charset="0"/>
            </a:endParaRPr>
          </a:p>
          <a:p>
            <a:pPr>
              <a:buFont typeface="Wingdings" pitchFamily="2" charset="2"/>
              <a:buChar char="q"/>
            </a:pPr>
            <a:r>
              <a:rPr lang="en-US" dirty="0" smtClean="0">
                <a:latin typeface="Times New Roman" pitchFamily="18" charset="0"/>
                <a:ea typeface="MS PGothic" pitchFamily="34" charset="-128"/>
                <a:cs typeface="Times New Roman" pitchFamily="18" charset="0"/>
              </a:rPr>
              <a:t>Open cast limestone </a:t>
            </a:r>
            <a:r>
              <a:rPr lang="en-GB" dirty="0" smtClean="0">
                <a:latin typeface="Times New Roman" pitchFamily="18" charset="0"/>
                <a:ea typeface="MS PGothic" pitchFamily="34" charset="-128"/>
                <a:cs typeface="Times New Roman" pitchFamily="18" charset="0"/>
              </a:rPr>
              <a:t>mining, besides wreaking havoc on crops, water bodies and forests, has also aggravated alcoholism and violence. </a:t>
            </a:r>
          </a:p>
          <a:p>
            <a:pPr>
              <a:buFont typeface="Wingdings" pitchFamily="2" charset="2"/>
              <a:buChar char="q"/>
            </a:pPr>
            <a:r>
              <a:rPr lang="en-GB" dirty="0" smtClean="0">
                <a:latin typeface="Times New Roman" pitchFamily="18" charset="0"/>
                <a:ea typeface="MS PGothic" pitchFamily="34" charset="-128"/>
                <a:cs typeface="Times New Roman" pitchFamily="18" charset="0"/>
              </a:rPr>
              <a:t>Gully plugs and tanks under the NREGA proceeds alongside. </a:t>
            </a:r>
          </a:p>
          <a:p>
            <a:pPr>
              <a:buNone/>
            </a:pPr>
            <a:endParaRPr lang="en-US" dirty="0"/>
          </a:p>
        </p:txBody>
      </p:sp>
      <p:sp>
        <p:nvSpPr>
          <p:cNvPr id="2" name="Title 1"/>
          <p:cNvSpPr>
            <a:spLocks noGrp="1"/>
          </p:cNvSpPr>
          <p:nvPr>
            <p:ph type="title"/>
          </p:nvPr>
        </p:nvSpPr>
        <p:spPr/>
        <p:txBody>
          <a:bodyPr>
            <a:normAutofit fontScale="90000"/>
          </a:bodyPr>
          <a:lstStyle/>
          <a:p>
            <a:r>
              <a:rPr lang="en-US" dirty="0" smtClean="0"/>
              <a:t>Development trajectories: complementary, competing?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Total work days – women, by state</a:t>
            </a:r>
            <a:endParaRPr lang="en-US" dirty="0"/>
          </a:p>
        </p:txBody>
      </p:sp>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Content Placeholder 3" descr="Queuing up for water outside a natural tap in  Kando village.JPG"/>
          <p:cNvPicPr>
            <a:picLocks noGrp="1" noChangeAspect="1"/>
          </p:cNvPicPr>
          <p:nvPr>
            <p:ph idx="1"/>
          </p:nvPr>
        </p:nvPicPr>
        <p:blipFill>
          <a:blip r:embed="rId3"/>
          <a:stretch>
            <a:fillRect/>
          </a:stretch>
        </p:blipFill>
        <p:spPr>
          <a:xfrm>
            <a:off x="4863042" y="3962399"/>
            <a:ext cx="3899958" cy="2590801"/>
          </a:xfrm>
        </p:spPr>
      </p:pic>
      <p:sp>
        <p:nvSpPr>
          <p:cNvPr id="2050" name="Title 1"/>
          <p:cNvSpPr>
            <a:spLocks noGrp="1"/>
          </p:cNvSpPr>
          <p:nvPr>
            <p:ph type="title"/>
          </p:nvPr>
        </p:nvSpPr>
        <p:spPr>
          <a:xfrm>
            <a:off x="381000" y="0"/>
            <a:ext cx="8305800" cy="1417638"/>
          </a:xfrm>
        </p:spPr>
        <p:txBody>
          <a:bodyPr/>
          <a:lstStyle/>
          <a:p>
            <a:pPr eaLnBrk="1" hangingPunct="1"/>
            <a:r>
              <a:rPr lang="en-US" b="1" smtClean="0">
                <a:latin typeface="Garamond" pitchFamily="18" charset="0"/>
              </a:rPr>
              <a:t>One India, One NREGA?</a:t>
            </a:r>
          </a:p>
        </p:txBody>
      </p:sp>
      <p:sp>
        <p:nvSpPr>
          <p:cNvPr id="2052" name="TextBox 6"/>
          <p:cNvSpPr txBox="1">
            <a:spLocks noChangeArrowheads="1"/>
          </p:cNvSpPr>
          <p:nvPr/>
        </p:nvSpPr>
        <p:spPr bwMode="auto">
          <a:xfrm>
            <a:off x="304800" y="990600"/>
            <a:ext cx="4724400" cy="5878532"/>
          </a:xfrm>
          <a:prstGeom prst="rect">
            <a:avLst/>
          </a:prstGeom>
          <a:noFill/>
          <a:ln w="9525">
            <a:noFill/>
            <a:miter lim="800000"/>
            <a:headEnd/>
            <a:tailEnd/>
          </a:ln>
        </p:spPr>
        <p:txBody>
          <a:bodyPr>
            <a:spAutoFit/>
          </a:bodyPr>
          <a:lstStyle/>
          <a:p>
            <a:pPr>
              <a:buFont typeface="Wingdings" pitchFamily="2" charset="2"/>
              <a:buChar char="q"/>
            </a:pPr>
            <a:r>
              <a:rPr lang="en-US" dirty="0">
                <a:latin typeface="Calibri" pitchFamily="34" charset="0"/>
              </a:rPr>
              <a:t> </a:t>
            </a:r>
            <a:r>
              <a:rPr lang="en-US" sz="2000" dirty="0">
                <a:latin typeface="Times New Roman" pitchFamily="18" charset="0"/>
                <a:cs typeface="Times New Roman" pitchFamily="18" charset="0"/>
              </a:rPr>
              <a:t>Developmental needs across the country are not uniform. In Himachal Pradesh, </a:t>
            </a:r>
            <a:r>
              <a:rPr lang="en-US" sz="2000" dirty="0" smtClean="0">
                <a:latin typeface="Times New Roman" pitchFamily="18" charset="0"/>
                <a:cs typeface="Times New Roman" pitchFamily="18" charset="0"/>
              </a:rPr>
              <a:t>ownership </a:t>
            </a:r>
            <a:r>
              <a:rPr lang="en-US" sz="2000" dirty="0">
                <a:latin typeface="Times New Roman" pitchFamily="18" charset="0"/>
                <a:cs typeface="Times New Roman" pitchFamily="18" charset="0"/>
              </a:rPr>
              <a:t>of land is high and livelihood strategies are a combination of rain fed agriculture, livestock and seasonal migration. </a:t>
            </a:r>
          </a:p>
          <a:p>
            <a:endParaRPr lang="en-US" sz="2000" dirty="0">
              <a:latin typeface="Times New Roman" pitchFamily="18" charset="0"/>
              <a:cs typeface="Times New Roman" pitchFamily="18" charset="0"/>
            </a:endParaRPr>
          </a:p>
          <a:p>
            <a:pPr>
              <a:buFont typeface="Wingdings" pitchFamily="2" charset="2"/>
              <a:buChar char="q"/>
            </a:pPr>
            <a:r>
              <a:rPr lang="en-US" sz="2000" dirty="0">
                <a:latin typeface="Times New Roman" pitchFamily="18" charset="0"/>
                <a:cs typeface="Times New Roman" pitchFamily="18" charset="0"/>
              </a:rPr>
              <a:t>Women, increasingly responsible for agriculture, are squarely facing the brunt of ecological degradation. </a:t>
            </a:r>
          </a:p>
          <a:p>
            <a:endParaRPr lang="en-US" sz="2000" dirty="0">
              <a:latin typeface="Times New Roman" pitchFamily="18" charset="0"/>
              <a:cs typeface="Times New Roman" pitchFamily="18" charset="0"/>
            </a:endParaRPr>
          </a:p>
          <a:p>
            <a:pPr>
              <a:buFont typeface="Wingdings" pitchFamily="2" charset="2"/>
              <a:buChar char="q"/>
            </a:pPr>
            <a:r>
              <a:rPr lang="en-US" sz="2000" dirty="0">
                <a:latin typeface="Times New Roman" pitchFamily="18" charset="0"/>
                <a:cs typeface="Times New Roman" pitchFamily="18" charset="0"/>
              </a:rPr>
              <a:t>In Himachal Pradesh, it is asset creation and the eco-restorative essence of the NREGA  (rather than wage employment) that resonates loudest. </a:t>
            </a:r>
          </a:p>
          <a:p>
            <a:endParaRPr lang="en-US" sz="2000" dirty="0">
              <a:latin typeface="Times New Roman" pitchFamily="18" charset="0"/>
              <a:cs typeface="Times New Roman" pitchFamily="18" charset="0"/>
            </a:endParaRPr>
          </a:p>
          <a:p>
            <a:endParaRPr lang="en-US" sz="2000"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14" name="U-Turn Arrow 13"/>
          <p:cNvSpPr/>
          <p:nvPr/>
        </p:nvSpPr>
        <p:spPr>
          <a:xfrm>
            <a:off x="4572000" y="3276600"/>
            <a:ext cx="887413" cy="877888"/>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054" name="TextBox 14"/>
          <p:cNvSpPr txBox="1">
            <a:spLocks noChangeArrowheads="1"/>
          </p:cNvSpPr>
          <p:nvPr/>
        </p:nvSpPr>
        <p:spPr bwMode="auto">
          <a:xfrm>
            <a:off x="5181600" y="1219200"/>
            <a:ext cx="3810000" cy="2308225"/>
          </a:xfrm>
          <a:prstGeom prst="rect">
            <a:avLst/>
          </a:prstGeom>
          <a:noFill/>
          <a:ln w="9525">
            <a:noFill/>
            <a:miter lim="800000"/>
            <a:headEnd/>
            <a:tailEnd/>
          </a:ln>
        </p:spPr>
        <p:txBody>
          <a:bodyPr>
            <a:spAutoFit/>
          </a:bodyPr>
          <a:lstStyle/>
          <a:p>
            <a:r>
              <a:rPr lang="en-US" sz="1600" i="1">
                <a:latin typeface="Calibri" pitchFamily="34" charset="0"/>
              </a:rPr>
              <a:t>In Kando (Kando Bhatnol panchayat, block Shillai, district Sirmour), women queue up beside the solitary functioning tubewell (below). Other taps and streams in the village had run dry. It was June but the monsoons were late. Women spent an average of seven hours every day foraging for fuel wood and fodder in the sere brown hills.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62500" lnSpcReduction="20000"/>
          </a:bodyPr>
          <a:lstStyle/>
          <a:p>
            <a:endParaRPr lang="en-US" dirty="0" smtClean="0"/>
          </a:p>
          <a:p>
            <a:r>
              <a:rPr lang="en-US" dirty="0" smtClean="0"/>
              <a:t>Share of person days to women (%) 2007</a:t>
            </a:r>
          </a:p>
          <a:p>
            <a:endParaRPr lang="en-US" dirty="0"/>
          </a:p>
        </p:txBody>
      </p:sp>
      <p:sp>
        <p:nvSpPr>
          <p:cNvPr id="5" name="Text Placeholder 4"/>
          <p:cNvSpPr>
            <a:spLocks noGrp="1"/>
          </p:cNvSpPr>
          <p:nvPr>
            <p:ph type="body" sz="half" idx="3"/>
          </p:nvPr>
        </p:nvSpPr>
        <p:spPr/>
        <p:txBody>
          <a:bodyPr>
            <a:normAutofit fontScale="62500" lnSpcReduction="20000"/>
          </a:bodyPr>
          <a:lstStyle/>
          <a:p>
            <a:endParaRPr lang="en-US" dirty="0" smtClean="0"/>
          </a:p>
          <a:p>
            <a:r>
              <a:rPr lang="en-US" dirty="0" smtClean="0"/>
              <a:t>Share of Person days to Women (%) 2008-9</a:t>
            </a:r>
          </a:p>
          <a:p>
            <a:endParaRPr lang="en-US" dirty="0"/>
          </a:p>
        </p:txBody>
      </p:sp>
      <p:graphicFrame>
        <p:nvGraphicFramePr>
          <p:cNvPr id="7" name="Content Placeholder 6"/>
          <p:cNvGraphicFramePr>
            <a:graphicFrameLocks noGrp="1"/>
          </p:cNvGraphicFramePr>
          <p:nvPr>
            <p:ph sz="quarter" idx="2"/>
          </p:nvPr>
        </p:nvGraphicFramePr>
        <p:xfrm>
          <a:off x="457200" y="1444625"/>
          <a:ext cx="4040188" cy="3941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nvPr>
        </p:nvGraphicFramePr>
        <p:xfrm>
          <a:off x="4645025" y="1444625"/>
          <a:ext cx="4041775" cy="39417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3600" dirty="0" smtClean="0"/>
              <a:t>Variations observed across states and also within states in the percentage of work days going to women</a:t>
            </a:r>
            <a:r>
              <a:rPr lang="en-US" dirty="0" smtClean="0"/>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Districts in Kerala: women’s share in work days by district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Days claimed by women, </a:t>
            </a:r>
            <a:r>
              <a:rPr lang="en-US" dirty="0" err="1" smtClean="0"/>
              <a:t>Palakkad</a:t>
            </a:r>
            <a:r>
              <a:rPr lang="en-US" dirty="0" smtClean="0"/>
              <a:t> district, Kerala</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sz="2000" dirty="0" smtClean="0"/>
              <a:t>Kerala – variations within </a:t>
            </a:r>
            <a:r>
              <a:rPr lang="en-US" sz="2000" dirty="0" err="1" smtClean="0"/>
              <a:t>Palakkad</a:t>
            </a:r>
            <a:r>
              <a:rPr lang="en-US" sz="2000" dirty="0" smtClean="0"/>
              <a:t> district</a:t>
            </a:r>
          </a:p>
          <a:p>
            <a:endParaRPr lang="en-US" sz="2000" dirty="0"/>
          </a:p>
        </p:txBody>
      </p:sp>
      <p:graphicFrame>
        <p:nvGraphicFramePr>
          <p:cNvPr id="5" name="Picture Placeholder 4"/>
          <p:cNvGraphicFramePr>
            <a:graphicFrameLocks noGrp="1"/>
          </p:cNvGraphicFramePr>
          <p:nvPr>
            <p:ph type="pic" idx="1"/>
          </p:nvPr>
        </p:nvGraphicFramePr>
        <p:xfrm>
          <a:off x="228600" y="190500"/>
          <a:ext cx="8686800" cy="43878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err="1" smtClean="0"/>
              <a:t>Palakkad</a:t>
            </a:r>
            <a:r>
              <a:rPr lang="en-US" dirty="0" smtClean="0"/>
              <a:t>: No of women/ total individual applicants </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Himachal: district wise variations in %age of women work days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257</TotalTime>
  <Words>851</Words>
  <Application>Microsoft Office PowerPoint</Application>
  <PresentationFormat>On-screen Show (4:3)</PresentationFormat>
  <Paragraphs>85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Local contexts and impact on women: NREGA in Kerala, Himachal</vt:lpstr>
      <vt:lpstr>Work days generated: share going to women</vt:lpstr>
      <vt:lpstr>Total work days – women, by state</vt:lpstr>
      <vt:lpstr>Slide 4</vt:lpstr>
      <vt:lpstr>Variations observed across states and also within states in the percentage of work days going to women </vt:lpstr>
      <vt:lpstr>Districts in Kerala: women’s share in work days by district</vt:lpstr>
      <vt:lpstr>Days claimed by women, Palakkad district, Kerala</vt:lpstr>
      <vt:lpstr>Palakkad: No of women/ total individual applicants  </vt:lpstr>
      <vt:lpstr>Himachal: district wise variations in %age of women work days </vt:lpstr>
      <vt:lpstr>Women’s share in employment generated, Sirohi Rajasthan</vt:lpstr>
      <vt:lpstr>Wages and systems of payment</vt:lpstr>
      <vt:lpstr>Wages</vt:lpstr>
      <vt:lpstr>Malampuzha, Palakkad. Kerala. Average wage paid (min wage 125)</vt:lpstr>
      <vt:lpstr>Himachal – average wage paid (Min Wage Rs 100)</vt:lpstr>
      <vt:lpstr>Time rate or piece rate</vt:lpstr>
      <vt:lpstr>Sirohi, Rajasthan – average wages paid (Min Wage Rs 100)</vt:lpstr>
      <vt:lpstr>Slide 17</vt:lpstr>
      <vt:lpstr>Management on worksites</vt:lpstr>
      <vt:lpstr>Local Contexts: Kerala</vt:lpstr>
      <vt:lpstr>ADS in charge of whole group</vt:lpstr>
      <vt:lpstr>Kerala </vt:lpstr>
      <vt:lpstr>Muster roll, Kerala</vt:lpstr>
      <vt:lpstr>Local Contexts: Kerala</vt:lpstr>
      <vt:lpstr>Involving women</vt:lpstr>
      <vt:lpstr>Assumptions in the design  </vt:lpstr>
      <vt:lpstr>Nature of Works – potential development impact</vt:lpstr>
      <vt:lpstr>Development Impact</vt:lpstr>
      <vt:lpstr>Slide 28</vt:lpstr>
      <vt:lpstr>Development trajectories: complementary, competing?</vt:lpstr>
      <vt:lpstr>One India, One NREGA?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Director</dc:creator>
  <cp:lastModifiedBy>director</cp:lastModifiedBy>
  <cp:revision>37</cp:revision>
  <dcterms:created xsi:type="dcterms:W3CDTF">2006-08-16T00:00:00Z</dcterms:created>
  <dcterms:modified xsi:type="dcterms:W3CDTF">2009-08-28T11:58:50Z</dcterms:modified>
</cp:coreProperties>
</file>