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2"/>
  </p:notesMasterIdLst>
  <p:sldIdLst>
    <p:sldId id="256" r:id="rId2"/>
    <p:sldId id="262" r:id="rId3"/>
    <p:sldId id="260" r:id="rId4"/>
    <p:sldId id="261" r:id="rId5"/>
    <p:sldId id="265" r:id="rId6"/>
    <p:sldId id="266" r:id="rId7"/>
    <p:sldId id="269" r:id="rId8"/>
    <p:sldId id="273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54E18-C04D-4CF6-A978-4424A7985DD6}" type="datetimeFigureOut">
              <a:rPr lang="en-US" smtClean="0"/>
              <a:pPr/>
              <a:t>4/28/2011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8C09-6386-474F-8477-6FD84967ACC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Calibri" pitchFamily="34" charset="0"/>
              <a:buNone/>
            </a:pPr>
            <a:fld id="{0D54C2FD-277D-4180-9EFA-13F496507819}" type="slidenum">
              <a:rPr lang="en-GB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Calibri" pitchFamily="34" charset="0"/>
                <a:buNone/>
              </a:pPr>
              <a:t>3</a:t>
            </a:fld>
            <a:endParaRPr lang="en-GB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Calibri" pitchFamily="34" charset="0"/>
              <a:buNone/>
            </a:pPr>
            <a:fld id="{E4093858-F8AF-4EFC-911F-5BC0042D1371}" type="slidenum">
              <a:rPr lang="en-GB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Calibri" pitchFamily="34" charset="0"/>
                <a:buNone/>
              </a:pPr>
              <a:t>8</a:t>
            </a:fld>
            <a:endParaRPr lang="en-GB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32F5-F8F6-4D13-9845-F9873F584724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5F5F-B7E4-4CE7-9A37-47965E10CD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1150-32BD-4B01-BBF9-78B11178A4BA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614E-7F41-40B0-8D08-EEF1DF26D8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7D71-221B-4329-BB3F-3D7063D4EE01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0359-5808-40BD-A73B-99DD17989E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0E6C-7FB9-4745-A60A-9B93C426C3BB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F8927-1A86-4DF5-98F0-A5DE88895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8D93-1EA4-43C6-AE74-AE8626D46E70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330A-5631-4D90-ACD8-4BFC621FF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C73D6-77DA-4B0E-8031-E9920734A816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407A-96AC-4179-B1C4-DB65BCBF57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6960-F20C-4D8C-B8CF-0BB9228F61CD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1435-2B5E-446C-ABF7-246FFA8C09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86B8-B85A-4029-A7DE-437030A48203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98-ADAC-4349-AA5F-30813C9435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E556-9EA8-444D-8BF5-7662727685C5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9ED7-8E62-4557-9959-1D7EEDDB5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3050"/>
            <a:ext cx="5111750" cy="448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8934"/>
            <a:ext cx="3008313" cy="31972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860B-469C-4FA1-AF74-7A3C9982E5D5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9748-8D6D-41C6-96AB-8DE0BE3384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71611"/>
            <a:ext cx="5486400" cy="31559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DB16-39A4-4676-BE60-E84008B99C30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34176-1FB4-4532-B266-BF5147829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B7840-90B1-4764-831A-AA35711AB67F}" type="datetimeFigureOut">
              <a:rPr lang="en-US"/>
              <a:pPr>
                <a:defRPr/>
              </a:pPr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5B83F5-7AB9-4FF4-B5F2-B5583697B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214813" y="0"/>
            <a:ext cx="49291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421481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MGNREGA: wage work, unpaid work, and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Ratna</a:t>
            </a:r>
            <a:r>
              <a:rPr lang="en-GB" dirty="0" smtClean="0"/>
              <a:t> M. </a:t>
            </a:r>
            <a:r>
              <a:rPr lang="en-GB" dirty="0" err="1" smtClean="0"/>
              <a:t>Sudarshan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Institute of Social Studies Trust, New Delhi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‘tweaking’ – </a:t>
            </a:r>
            <a:r>
              <a:rPr lang="en-US" dirty="0" err="1" smtClean="0"/>
              <a:t>creche</a:t>
            </a:r>
            <a:r>
              <a:rPr lang="en-US" dirty="0" smtClean="0"/>
              <a:t> +</a:t>
            </a:r>
            <a:r>
              <a:rPr lang="en-US" dirty="0" err="1" smtClean="0"/>
              <a:t>carer</a:t>
            </a:r>
            <a:r>
              <a:rPr lang="en-US" dirty="0" smtClean="0"/>
              <a:t>; for the old, pregnant women, designate lighter/ other work</a:t>
            </a:r>
          </a:p>
          <a:p>
            <a:r>
              <a:rPr lang="en-US" dirty="0" smtClean="0"/>
              <a:t>Cash transfers where low participation and very scattered, low density population?</a:t>
            </a:r>
          </a:p>
          <a:p>
            <a:r>
              <a:rPr lang="en-US" dirty="0" smtClean="0"/>
              <a:t>Engaging women’s groups where they already exist – choice of works, priorities</a:t>
            </a:r>
          </a:p>
          <a:p>
            <a:r>
              <a:rPr lang="en-US" dirty="0" smtClean="0"/>
              <a:t>Linking child care to women’s work </a:t>
            </a:r>
            <a:r>
              <a:rPr lang="en-US" dirty="0" err="1" smtClean="0"/>
              <a:t>programme</a:t>
            </a:r>
            <a:r>
              <a:rPr lang="en-US" dirty="0" smtClean="0"/>
              <a:t> design </a:t>
            </a:r>
            <a:r>
              <a:rPr lang="en-US" smtClean="0"/>
              <a:t>more fundamentally   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programme</a:t>
            </a:r>
            <a:r>
              <a:rPr lang="en-US" dirty="0" smtClean="0"/>
              <a:t> guidelines require 1/3 rd of work created to go to women</a:t>
            </a:r>
          </a:p>
          <a:p>
            <a:r>
              <a:rPr lang="en-US" dirty="0" smtClean="0"/>
              <a:t>Data shows wide variations around this proportion between states (also within states)</a:t>
            </a:r>
          </a:p>
          <a:p>
            <a:r>
              <a:rPr lang="en-US" dirty="0" smtClean="0"/>
              <a:t>Objective of this study was to examine through fieldwork in selected parts of Kerala, Himachal Pradesh and Rajasthan reasons behind and implications of the observed variations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1855788"/>
            <a:ext cx="4040188" cy="65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0" rIns="4572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3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en-GB" sz="1500" b="1">
              <a:solidFill>
                <a:srgbClr val="04617B"/>
              </a:solidFill>
            </a:endParaRPr>
          </a:p>
          <a:p>
            <a:pPr>
              <a:lnSpc>
                <a:spcPct val="80000"/>
              </a:lnSpc>
              <a:spcBef>
                <a:spcPts val="3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en-GB" sz="1500" b="1">
                <a:solidFill>
                  <a:srgbClr val="04617B"/>
                </a:solidFill>
              </a:rPr>
              <a:t>Share of person days to women (%) 2007</a:t>
            </a:r>
          </a:p>
          <a:p>
            <a:pPr>
              <a:lnSpc>
                <a:spcPct val="80000"/>
              </a:lnSpc>
              <a:spcBef>
                <a:spcPts val="3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en-GB" sz="1500" b="1">
              <a:solidFill>
                <a:srgbClr val="04617B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645025" y="1860550"/>
            <a:ext cx="4041775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0" rIns="4572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3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en-GB" sz="1500" b="1">
              <a:solidFill>
                <a:srgbClr val="04617B"/>
              </a:solidFill>
            </a:endParaRPr>
          </a:p>
          <a:p>
            <a:pPr>
              <a:lnSpc>
                <a:spcPct val="80000"/>
              </a:lnSpc>
              <a:spcBef>
                <a:spcPts val="3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en-GB" sz="1500" b="1">
                <a:solidFill>
                  <a:srgbClr val="04617B"/>
                </a:solidFill>
              </a:rPr>
              <a:t>Share of Person days to Women (%) 2008-9</a:t>
            </a:r>
          </a:p>
          <a:p>
            <a:pPr>
              <a:lnSpc>
                <a:spcPct val="80000"/>
              </a:lnSpc>
              <a:spcBef>
                <a:spcPts val="3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en-GB" sz="1500" b="1">
              <a:solidFill>
                <a:srgbClr val="04617B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0850" y="2511425"/>
            <a:ext cx="4052888" cy="3852863"/>
            <a:chOff x="284" y="1582"/>
            <a:chExt cx="2553" cy="2427"/>
          </a:xfrm>
        </p:grpSpPr>
        <p:pic>
          <p:nvPicPr>
            <p:cNvPr id="1332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4" y="1582"/>
              <a:ext cx="2554" cy="24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21" name="Text Box 5"/>
            <p:cNvSpPr txBox="1">
              <a:spLocks noChangeArrowheads="1"/>
            </p:cNvSpPr>
            <p:nvPr/>
          </p:nvSpPr>
          <p:spPr bwMode="auto">
            <a:xfrm>
              <a:off x="284" y="1582"/>
              <a:ext cx="2554" cy="24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2000"/>
                </a:lnSpc>
                <a:buClr>
                  <a:srgbClr val="000000"/>
                </a:buClr>
                <a:buSzPct val="100000"/>
                <a:buFont typeface="Constantia" pitchFamily="18" charset="0"/>
                <a:buNone/>
              </a:pPr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638675" y="2511425"/>
            <a:ext cx="4052888" cy="3852863"/>
            <a:chOff x="2922" y="1582"/>
            <a:chExt cx="2553" cy="2427"/>
          </a:xfrm>
        </p:grpSpPr>
        <p:pic>
          <p:nvPicPr>
            <p:cNvPr id="13318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2" y="1582"/>
              <a:ext cx="2554" cy="24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2922" y="1582"/>
              <a:ext cx="2554" cy="24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2000"/>
                </a:lnSpc>
                <a:buClr>
                  <a:srgbClr val="000000"/>
                </a:buClr>
                <a:buSzPct val="100000"/>
                <a:buFont typeface="Constantia" pitchFamily="18" charset="0"/>
                <a:buNone/>
              </a:pPr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57620" y="276225"/>
            <a:ext cx="4827593" cy="1081073"/>
          </a:xfrm>
        </p:spPr>
        <p:txBody>
          <a:bodyPr/>
          <a:lstStyle/>
          <a:p>
            <a:r>
              <a:rPr lang="en-US" sz="4000" dirty="0" smtClean="0"/>
              <a:t>Level of women’s participation</a:t>
            </a:r>
            <a:endParaRPr lang="en-IN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785926"/>
            <a:ext cx="8151813" cy="4537087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Programme designed for ‘able bodied, willing to do manual labour’</a:t>
            </a:r>
            <a:endParaRPr lang="en-US" dirty="0" smtClean="0"/>
          </a:p>
          <a:p>
            <a:r>
              <a:rPr lang="en-US" dirty="0" err="1" smtClean="0"/>
              <a:t>Labour</a:t>
            </a:r>
            <a:r>
              <a:rPr lang="en-US" dirty="0" smtClean="0"/>
              <a:t> market factors:     Market wages for men and women in relation to minimum wages offered on NREGA sites;  Non availability of other work within or near village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Intra-household factors:    No of earners in the household; Age and care responsibilities; unpaid work, other household responsibilities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</a:t>
            </a:r>
            <a:endParaRPr lang="en-IN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Context/ underlying factors</a:t>
            </a:r>
          </a:p>
          <a:p>
            <a:r>
              <a:rPr lang="en-US" dirty="0" smtClean="0"/>
              <a:t>Himachal: hill state: Scattered population, low density of population; </a:t>
            </a:r>
            <a:endParaRPr lang="en-IN" dirty="0" smtClean="0"/>
          </a:p>
          <a:p>
            <a:r>
              <a:rPr lang="en-US" dirty="0" smtClean="0"/>
              <a:t>Most households own some land, fetching water/ fodder/ fuel women’s responsibility, no tradition/ time for wage work</a:t>
            </a:r>
          </a:p>
          <a:p>
            <a:r>
              <a:rPr lang="en-US" dirty="0" smtClean="0"/>
              <a:t>NREGA attractive mainly to hardest to reach migrant women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IN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Rajasthan: drought prone state; tradition of ‘famine works’ and women’s participation on these works</a:t>
            </a:r>
          </a:p>
          <a:p>
            <a:r>
              <a:rPr lang="en-US" dirty="0" smtClean="0"/>
              <a:t>Kerala and Rajasthan: much higher percentage of women in total NREGA work force than in overall work force 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000000"/>
                </a:solidFill>
              </a:rPr>
              <a:t>Institutional frameworks </a:t>
            </a:r>
            <a:br>
              <a:rPr lang="en-GB" sz="4000" dirty="0" smtClean="0">
                <a:solidFill>
                  <a:srgbClr val="000000"/>
                </a:solidFill>
              </a:rPr>
            </a:br>
            <a:endParaRPr lang="en-IN" sz="4000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Panchayat</a:t>
            </a:r>
            <a:r>
              <a:rPr lang="en-US" dirty="0" smtClean="0"/>
              <a:t> entrusted with overseeing implementation, choice of works</a:t>
            </a:r>
          </a:p>
          <a:p>
            <a:r>
              <a:rPr lang="en-US" dirty="0" err="1" smtClean="0"/>
              <a:t>Kudumbashree</a:t>
            </a:r>
            <a:r>
              <a:rPr lang="en-US" dirty="0" smtClean="0"/>
              <a:t> in Kerala – State poverty eradication mission, women’s self help group structure: </a:t>
            </a: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embedded in </a:t>
            </a:r>
            <a:r>
              <a:rPr lang="en-GB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structure </a:t>
            </a:r>
            <a:r>
              <a:rPr lang="en-US" dirty="0" smtClean="0"/>
              <a:t>pre existing management skills.</a:t>
            </a: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/>
              <a:t>Abu Road, Rajasthan – NGO and youth groups actively contest any observed irregularities</a:t>
            </a:r>
          </a:p>
          <a:p>
            <a:r>
              <a:rPr lang="en-US" dirty="0" smtClean="0"/>
              <a:t>Himachal –women’s groups not involved directly even where present 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071934" y="0"/>
            <a:ext cx="4614866" cy="1586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46800" rIns="0" bIns="0" anchor="b">
            <a:spAutoFit/>
          </a:bodyPr>
          <a:lstStyle/>
          <a:p>
            <a:pPr>
              <a:buClr>
                <a:srgbClr val="04617B"/>
              </a:buClr>
              <a:buSzPct val="100000"/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000" dirty="0" smtClean="0">
                <a:solidFill>
                  <a:srgbClr val="04617B"/>
                </a:solidFill>
                <a:latin typeface="Calibri" pitchFamily="34" charset="0"/>
              </a:rPr>
              <a:t>Some observations </a:t>
            </a:r>
            <a:endParaRPr lang="en-GB" sz="5000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4362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71463" indent="-271463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</a:rPr>
              <a:t>Little impact </a:t>
            </a:r>
            <a:r>
              <a:rPr lang="en-GB" sz="2800" dirty="0">
                <a:solidFill>
                  <a:srgbClr val="000000"/>
                </a:solidFill>
              </a:rPr>
              <a:t>on male work choice/ </a:t>
            </a:r>
            <a:r>
              <a:rPr lang="en-GB" sz="2800" dirty="0" smtClean="0">
                <a:solidFill>
                  <a:srgbClr val="000000"/>
                </a:solidFill>
              </a:rPr>
              <a:t>short distance migration</a:t>
            </a:r>
          </a:p>
          <a:p>
            <a:pPr marL="271463" indent="-271463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</a:rPr>
              <a:t>Reported shortage in female labour on farms </a:t>
            </a:r>
          </a:p>
          <a:p>
            <a:pPr marL="271463" indent="-271463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</a:rPr>
              <a:t>Some </a:t>
            </a:r>
            <a:r>
              <a:rPr lang="en-GB" sz="2800" dirty="0">
                <a:solidFill>
                  <a:srgbClr val="000000"/>
                </a:solidFill>
              </a:rPr>
              <a:t>evidence of upward pressure on women’s market wages</a:t>
            </a:r>
          </a:p>
          <a:p>
            <a:pPr marL="271463" indent="-271463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</a:rPr>
              <a:t>Impact </a:t>
            </a:r>
            <a:r>
              <a:rPr lang="en-GB" sz="2800" dirty="0">
                <a:solidFill>
                  <a:srgbClr val="000000"/>
                </a:solidFill>
              </a:rPr>
              <a:t>on </a:t>
            </a:r>
            <a:r>
              <a:rPr lang="en-GB" sz="2800" dirty="0" smtClean="0">
                <a:solidFill>
                  <a:srgbClr val="000000"/>
                </a:solidFill>
              </a:rPr>
              <a:t>gender wage </a:t>
            </a:r>
            <a:r>
              <a:rPr lang="en-GB" sz="2800" dirty="0">
                <a:solidFill>
                  <a:srgbClr val="000000"/>
                </a:solidFill>
              </a:rPr>
              <a:t>inequality </a:t>
            </a:r>
            <a:r>
              <a:rPr lang="en-GB" sz="2800" dirty="0" smtClean="0">
                <a:solidFill>
                  <a:srgbClr val="000000"/>
                </a:solidFill>
              </a:rPr>
              <a:t>not yet known - will </a:t>
            </a:r>
            <a:r>
              <a:rPr lang="en-GB" sz="2800" dirty="0">
                <a:solidFill>
                  <a:srgbClr val="000000"/>
                </a:solidFill>
              </a:rPr>
              <a:t>depend on trends in market wages for both men and women</a:t>
            </a:r>
          </a:p>
          <a:p>
            <a:pPr marL="271463" indent="-271463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Some savings reported; personal consumption expenditure by women</a:t>
            </a:r>
            <a:endParaRPr lang="en-GB" sz="2800" dirty="0">
              <a:solidFill>
                <a:srgbClr val="000000"/>
              </a:solidFill>
            </a:endParaRPr>
          </a:p>
          <a:p>
            <a:pPr marL="271463" indent="-271463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conclusion</a:t>
            </a:r>
            <a:endParaRPr lang="en-IN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assumes large numbers of able bodied manual work seekers – true of Rajasthan, Kerala, but not Himachal</a:t>
            </a:r>
          </a:p>
          <a:p>
            <a:r>
              <a:rPr lang="en-US" dirty="0" smtClean="0"/>
              <a:t>Potentially: women’s participation on a regular basis may change attitudes towards wage work outside the home </a:t>
            </a:r>
          </a:p>
          <a:p>
            <a:r>
              <a:rPr lang="en-US" dirty="0" smtClean="0"/>
              <a:t>As of now: no evidence of changing gender norms – </a:t>
            </a:r>
            <a:r>
              <a:rPr lang="en-US" dirty="0" err="1" smtClean="0"/>
              <a:t>eg</a:t>
            </a:r>
            <a:r>
              <a:rPr lang="en-US" dirty="0" smtClean="0"/>
              <a:t> sibling care in Rajasthan, absence of young women on Kerala worksites </a:t>
            </a:r>
            <a:endParaRPr lang="en-I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488</Words>
  <Application>Microsoft Office PowerPoint</Application>
  <PresentationFormat>On-screen Show (4:3)</PresentationFormat>
  <Paragraphs>45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SPA template</vt:lpstr>
      <vt:lpstr>MGNREGA: wage work, unpaid work, and care</vt:lpstr>
      <vt:lpstr>Participation</vt:lpstr>
      <vt:lpstr>Slide 3</vt:lpstr>
      <vt:lpstr>Level of women’s participation</vt:lpstr>
      <vt:lpstr>Participation </vt:lpstr>
      <vt:lpstr>Participation</vt:lpstr>
      <vt:lpstr>Institutional frameworks  </vt:lpstr>
      <vt:lpstr>Slide 8</vt:lpstr>
      <vt:lpstr>In conclusion</vt:lpstr>
      <vt:lpstr>Policy recommendations</vt:lpstr>
    </vt:vector>
  </TitlesOfParts>
  <Company>Institute of Development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marion clarke</dc:creator>
  <cp:lastModifiedBy>akhila</cp:lastModifiedBy>
  <cp:revision>10</cp:revision>
  <dcterms:created xsi:type="dcterms:W3CDTF">2009-06-03T16:53:34Z</dcterms:created>
  <dcterms:modified xsi:type="dcterms:W3CDTF">2011-04-28T05:56:55Z</dcterms:modified>
</cp:coreProperties>
</file>